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81" r:id="rId3"/>
    <p:sldId id="283" r:id="rId4"/>
    <p:sldId id="313" r:id="rId5"/>
    <p:sldId id="314" r:id="rId6"/>
    <p:sldId id="291" r:id="rId7"/>
    <p:sldId id="292" r:id="rId8"/>
    <p:sldId id="304" r:id="rId9"/>
    <p:sldId id="293" r:id="rId10"/>
    <p:sldId id="302" r:id="rId11"/>
    <p:sldId id="305" r:id="rId12"/>
    <p:sldId id="315" r:id="rId13"/>
    <p:sldId id="316" r:id="rId14"/>
    <p:sldId id="322" r:id="rId15"/>
    <p:sldId id="307" r:id="rId16"/>
    <p:sldId id="321" r:id="rId17"/>
    <p:sldId id="306" r:id="rId18"/>
    <p:sldId id="317" r:id="rId19"/>
    <p:sldId id="318" r:id="rId20"/>
    <p:sldId id="319" r:id="rId21"/>
  </p:sldIdLst>
  <p:sldSz cx="6858000" cy="9144000" type="screen4x3"/>
  <p:notesSz cx="6858000" cy="9144000"/>
  <p:defaultTextStyle>
    <a:defPPr>
      <a:defRPr lang="tt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FFFF"/>
    <a:srgbClr val="94FEE7"/>
    <a:srgbClr val="B3DEFF"/>
    <a:srgbClr val="FFCC66"/>
    <a:srgbClr val="0000FF"/>
    <a:srgbClr val="CCFF33"/>
    <a:srgbClr val="99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00" autoAdjust="0"/>
    <p:restoredTop sz="94681" autoAdjust="0"/>
  </p:normalViewPr>
  <p:slideViewPr>
    <p:cSldViewPr>
      <p:cViewPr>
        <p:scale>
          <a:sx n="55" d="100"/>
          <a:sy n="55" d="100"/>
        </p:scale>
        <p:origin x="-2148" y="5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49656341803861"/>
          <c:y val="0.20947441025071289"/>
          <c:w val="0.71901218424513569"/>
          <c:h val="0.65453838462393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Саны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Югары</c:v>
                </c:pt>
                <c:pt idx="1">
                  <c:v>I кв.кат.</c:v>
                </c:pt>
                <c:pt idx="2">
                  <c:v>II кв.кат.</c:v>
                </c:pt>
                <c:pt idx="3">
                  <c:v>Соответствие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10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507799403687921"/>
          <c:y val="0.14216977543526288"/>
          <c:w val="0.83198180804050326"/>
          <c:h val="0.773602337293646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Саны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Sheet1!$B$1:$I$1</c:f>
              <c:strCache>
                <c:ptCount val="6"/>
                <c:pt idx="0">
                  <c:v>3-5ел</c:v>
                </c:pt>
                <c:pt idx="1">
                  <c:v>5-10ел</c:v>
                </c:pt>
                <c:pt idx="2">
                  <c:v>10-15ел</c:v>
                </c:pt>
                <c:pt idx="3">
                  <c:v>15-20ел</c:v>
                </c:pt>
                <c:pt idx="4">
                  <c:v>20-25 ел</c:v>
                </c:pt>
                <c:pt idx="5">
                  <c:v>25 ел.арт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Процент</c:v>
                </c:pt>
              </c:strCache>
            </c:strRef>
          </c:tx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Sheet1!$B$1:$I$1</c:f>
              <c:strCache>
                <c:ptCount val="6"/>
                <c:pt idx="0">
                  <c:v>3-5ел</c:v>
                </c:pt>
                <c:pt idx="1">
                  <c:v>5-10ел</c:v>
                </c:pt>
                <c:pt idx="2">
                  <c:v>10-15ел</c:v>
                </c:pt>
                <c:pt idx="3">
                  <c:v>15-20ел</c:v>
                </c:pt>
                <c:pt idx="4">
                  <c:v>20-25 ел</c:v>
                </c:pt>
                <c:pt idx="5">
                  <c:v>25 ел.арт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6"/>
                <c:pt idx="0">
                  <c:v>0</c:v>
                </c:pt>
                <c:pt idx="1">
                  <c:v>6.6599999999999975</c:v>
                </c:pt>
                <c:pt idx="2">
                  <c:v>6.6599999999999975</c:v>
                </c:pt>
                <c:pt idx="3">
                  <c:v>26.6</c:v>
                </c:pt>
                <c:pt idx="4">
                  <c:v>26.6</c:v>
                </c:pt>
                <c:pt idx="5">
                  <c:v>33.300000000000004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94A8C1-0BB6-4453-9005-AD31DED12FFE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8E7424-D075-42BD-BE5E-ECEF9112CF56}">
      <dgm:prSet phldrT="[Текст]" custT="1"/>
      <dgm:spPr/>
      <dgm:t>
        <a:bodyPr/>
        <a:lstStyle/>
        <a:p>
          <a:r>
            <a:rPr lang="tt-RU" sz="1400" dirty="0" smtClean="0">
              <a:latin typeface="Palatino Linotype" pitchFamily="18" charset="0"/>
            </a:rPr>
            <a:t>-үстерелешле укытуга нигезләнгән педагогик технологияләрне өйрәнү һәм гамәлгә кертү;</a:t>
          </a:r>
          <a:endParaRPr lang="ru-RU" sz="1400" dirty="0">
            <a:latin typeface="Palatino Linotype" pitchFamily="18" charset="0"/>
          </a:endParaRPr>
        </a:p>
      </dgm:t>
    </dgm:pt>
    <dgm:pt modelId="{B410E8A2-C06E-4C6F-A2CA-0542FFA92F7C}" type="parTrans" cxnId="{4ADA974F-B06B-48ED-B755-C5A8FDF00A9E}">
      <dgm:prSet/>
      <dgm:spPr/>
      <dgm:t>
        <a:bodyPr/>
        <a:lstStyle/>
        <a:p>
          <a:endParaRPr lang="ru-RU"/>
        </a:p>
      </dgm:t>
    </dgm:pt>
    <dgm:pt modelId="{B2380C5B-2EDB-4A60-B1E7-C4D67CCF18ED}" type="sibTrans" cxnId="{4ADA974F-B06B-48ED-B755-C5A8FDF00A9E}">
      <dgm:prSet/>
      <dgm:spPr/>
      <dgm:t>
        <a:bodyPr/>
        <a:lstStyle/>
        <a:p>
          <a:endParaRPr lang="ru-RU"/>
        </a:p>
      </dgm:t>
    </dgm:pt>
    <dgm:pt modelId="{45852504-B89D-454B-A2DF-731C416E44B4}">
      <dgm:prSet phldrT="[Текст]" custT="1"/>
      <dgm:spPr/>
      <dgm:t>
        <a:bodyPr/>
        <a:lstStyle/>
        <a:p>
          <a:r>
            <a:rPr lang="tt-RU" sz="1400" dirty="0" smtClean="0">
              <a:latin typeface="Palatino Linotype" pitchFamily="18" charset="0"/>
            </a:rPr>
            <a:t>- яңа технологияләр кулланып, укучыларга төпле белем һәм тәрбия бирү, сәләтен һәм кызыксынуларын исәпкә алып, аларны тормышка әзерләү;</a:t>
          </a:r>
          <a:endParaRPr lang="ru-RU" sz="1400" dirty="0">
            <a:latin typeface="Palatino Linotype" pitchFamily="18" charset="0"/>
          </a:endParaRPr>
        </a:p>
      </dgm:t>
    </dgm:pt>
    <dgm:pt modelId="{00A23AD2-D6B7-4CF7-9C2B-2A2E98DE56F2}" type="parTrans" cxnId="{E02939F2-33FD-4970-A3AB-035B5F53CB73}">
      <dgm:prSet/>
      <dgm:spPr/>
      <dgm:t>
        <a:bodyPr/>
        <a:lstStyle/>
        <a:p>
          <a:endParaRPr lang="ru-RU"/>
        </a:p>
      </dgm:t>
    </dgm:pt>
    <dgm:pt modelId="{3270C053-B7E8-4BB0-B48D-B235E1117D03}" type="sibTrans" cxnId="{E02939F2-33FD-4970-A3AB-035B5F53CB73}">
      <dgm:prSet/>
      <dgm:spPr/>
      <dgm:t>
        <a:bodyPr/>
        <a:lstStyle/>
        <a:p>
          <a:endParaRPr lang="ru-RU"/>
        </a:p>
      </dgm:t>
    </dgm:pt>
    <dgm:pt modelId="{3E6EAADA-458A-4CA7-BB7C-2A4A4F97C471}">
      <dgm:prSet phldrT="[Текст]" custT="1"/>
      <dgm:spPr/>
      <dgm:t>
        <a:bodyPr/>
        <a:lstStyle/>
        <a:p>
          <a:r>
            <a:rPr lang="tt-RU" sz="1400" dirty="0" smtClean="0">
              <a:latin typeface="Palatino Linotype" pitchFamily="18" charset="0"/>
            </a:rPr>
            <a:t>-укытучыларның фәнни-теоретик, методик әзерлек дәрәҗәсен һәм профессиональ осталыгын үстерү; иҗади эшләүче укытучыларның алдынгы тәҗрибәсен гомумиләштерү һәм тарату</a:t>
          </a:r>
          <a:endParaRPr lang="ru-RU" sz="1400" dirty="0">
            <a:latin typeface="Palatino Linotype" pitchFamily="18" charset="0"/>
          </a:endParaRPr>
        </a:p>
      </dgm:t>
    </dgm:pt>
    <dgm:pt modelId="{8FA775B8-633D-4880-AF52-9A4B131949FF}" type="parTrans" cxnId="{44990FAF-5E4B-4822-8698-9A808B154D51}">
      <dgm:prSet/>
      <dgm:spPr/>
      <dgm:t>
        <a:bodyPr/>
        <a:lstStyle/>
        <a:p>
          <a:endParaRPr lang="ru-RU"/>
        </a:p>
      </dgm:t>
    </dgm:pt>
    <dgm:pt modelId="{4B359261-35F3-4D31-933A-51BD61817D20}" type="sibTrans" cxnId="{44990FAF-5E4B-4822-8698-9A808B154D51}">
      <dgm:prSet/>
      <dgm:spPr/>
      <dgm:t>
        <a:bodyPr/>
        <a:lstStyle/>
        <a:p>
          <a:endParaRPr lang="ru-RU"/>
        </a:p>
      </dgm:t>
    </dgm:pt>
    <dgm:pt modelId="{E4469476-8FE8-466E-95D9-05106CCEDDFD}" type="pres">
      <dgm:prSet presAssocID="{D494A8C1-0BB6-4453-9005-AD31DED12FF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E1083-EE89-4E0A-A71A-6224F1EF9D40}" type="pres">
      <dgm:prSet presAssocID="{A08E7424-D075-42BD-BE5E-ECEF9112CF56}" presName="parentLin" presStyleCnt="0"/>
      <dgm:spPr/>
    </dgm:pt>
    <dgm:pt modelId="{9EDF37F6-BC26-41EE-800F-D9E77A4A2889}" type="pres">
      <dgm:prSet presAssocID="{A08E7424-D075-42BD-BE5E-ECEF9112CF5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C699A97-939B-42CE-BAF4-53298ECEC337}" type="pres">
      <dgm:prSet presAssocID="{A08E7424-D075-42BD-BE5E-ECEF9112CF56}" presName="parentText" presStyleLbl="node1" presStyleIdx="0" presStyleCnt="3" custScaleY="152349" custLinFactNeighborX="-13487" custLinFactNeighborY="92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3E9983-69D3-4BAE-8C0A-B0A42EBC21D6}" type="pres">
      <dgm:prSet presAssocID="{A08E7424-D075-42BD-BE5E-ECEF9112CF56}" presName="negativeSpace" presStyleCnt="0"/>
      <dgm:spPr/>
    </dgm:pt>
    <dgm:pt modelId="{E9D087C1-0461-474B-9172-7676976D5867}" type="pres">
      <dgm:prSet presAssocID="{A08E7424-D075-42BD-BE5E-ECEF9112CF56}" presName="childText" presStyleLbl="conFgAcc1" presStyleIdx="0" presStyleCnt="3">
        <dgm:presLayoutVars>
          <dgm:bulletEnabled val="1"/>
        </dgm:presLayoutVars>
      </dgm:prSet>
      <dgm:spPr/>
    </dgm:pt>
    <dgm:pt modelId="{1DA52857-9791-4EEA-8C4B-5DFEB7727044}" type="pres">
      <dgm:prSet presAssocID="{B2380C5B-2EDB-4A60-B1E7-C4D67CCF18ED}" presName="spaceBetweenRectangles" presStyleCnt="0"/>
      <dgm:spPr/>
    </dgm:pt>
    <dgm:pt modelId="{8D68CC6F-99D6-4489-8FBF-34B1CB9CDDAA}" type="pres">
      <dgm:prSet presAssocID="{45852504-B89D-454B-A2DF-731C416E44B4}" presName="parentLin" presStyleCnt="0"/>
      <dgm:spPr/>
    </dgm:pt>
    <dgm:pt modelId="{FA4822EC-AC85-44CC-9E4D-EF2039BFF92B}" type="pres">
      <dgm:prSet presAssocID="{45852504-B89D-454B-A2DF-731C416E44B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53188F3-F855-4836-A215-BBD5F3EEBEE1}" type="pres">
      <dgm:prSet presAssocID="{45852504-B89D-454B-A2DF-731C416E44B4}" presName="parentText" presStyleLbl="node1" presStyleIdx="1" presStyleCnt="3" custScaleX="100001" custScaleY="136024" custLinFactNeighborX="-11111" custLinFactNeighborY="13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F592D-2BB5-4FD4-916A-074D37CCF864}" type="pres">
      <dgm:prSet presAssocID="{45852504-B89D-454B-A2DF-731C416E44B4}" presName="negativeSpace" presStyleCnt="0"/>
      <dgm:spPr/>
    </dgm:pt>
    <dgm:pt modelId="{EAC08291-1991-4F4F-9541-6698212A8C89}" type="pres">
      <dgm:prSet presAssocID="{45852504-B89D-454B-A2DF-731C416E44B4}" presName="childText" presStyleLbl="conFgAcc1" presStyleIdx="1" presStyleCnt="3">
        <dgm:presLayoutVars>
          <dgm:bulletEnabled val="1"/>
        </dgm:presLayoutVars>
      </dgm:prSet>
      <dgm:spPr/>
    </dgm:pt>
    <dgm:pt modelId="{8B51BB21-3097-481A-895F-EAE718CB2916}" type="pres">
      <dgm:prSet presAssocID="{3270C053-B7E8-4BB0-B48D-B235E1117D03}" presName="spaceBetweenRectangles" presStyleCnt="0"/>
      <dgm:spPr/>
    </dgm:pt>
    <dgm:pt modelId="{B154DF09-3692-42EB-B0EA-6F67214ED469}" type="pres">
      <dgm:prSet presAssocID="{3E6EAADA-458A-4CA7-BB7C-2A4A4F97C471}" presName="parentLin" presStyleCnt="0"/>
      <dgm:spPr/>
    </dgm:pt>
    <dgm:pt modelId="{C7B015BF-2701-4533-A06A-34057A666E42}" type="pres">
      <dgm:prSet presAssocID="{3E6EAADA-458A-4CA7-BB7C-2A4A4F97C47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F138E41-EC3B-43D5-B98D-D7E16C32A013}" type="pres">
      <dgm:prSet presAssocID="{3E6EAADA-458A-4CA7-BB7C-2A4A4F97C471}" presName="parentText" presStyleLbl="node1" presStyleIdx="2" presStyleCnt="3" custScaleY="143144" custLinFactNeighborX="11111" custLinFactNeighborY="22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EB20F-0889-4D4B-A08C-A60729A6DB3D}" type="pres">
      <dgm:prSet presAssocID="{3E6EAADA-458A-4CA7-BB7C-2A4A4F97C471}" presName="negativeSpace" presStyleCnt="0"/>
      <dgm:spPr/>
    </dgm:pt>
    <dgm:pt modelId="{612C8457-BE42-4787-A32C-AA355C5F804F}" type="pres">
      <dgm:prSet presAssocID="{3E6EAADA-458A-4CA7-BB7C-2A4A4F97C47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D867669-1391-4494-B511-5DB1E4FA103E}" type="presOf" srcId="{3E6EAADA-458A-4CA7-BB7C-2A4A4F97C471}" destId="{2F138E41-EC3B-43D5-B98D-D7E16C32A013}" srcOrd="1" destOrd="0" presId="urn:microsoft.com/office/officeart/2005/8/layout/list1"/>
    <dgm:cxn modelId="{E02939F2-33FD-4970-A3AB-035B5F53CB73}" srcId="{D494A8C1-0BB6-4453-9005-AD31DED12FFE}" destId="{45852504-B89D-454B-A2DF-731C416E44B4}" srcOrd="1" destOrd="0" parTransId="{00A23AD2-D6B7-4CF7-9C2B-2A2E98DE56F2}" sibTransId="{3270C053-B7E8-4BB0-B48D-B235E1117D03}"/>
    <dgm:cxn modelId="{41EBB1C8-E191-4920-8A6A-97BE3B85EF6D}" type="presOf" srcId="{A08E7424-D075-42BD-BE5E-ECEF9112CF56}" destId="{9EDF37F6-BC26-41EE-800F-D9E77A4A2889}" srcOrd="0" destOrd="0" presId="urn:microsoft.com/office/officeart/2005/8/layout/list1"/>
    <dgm:cxn modelId="{4ADA974F-B06B-48ED-B755-C5A8FDF00A9E}" srcId="{D494A8C1-0BB6-4453-9005-AD31DED12FFE}" destId="{A08E7424-D075-42BD-BE5E-ECEF9112CF56}" srcOrd="0" destOrd="0" parTransId="{B410E8A2-C06E-4C6F-A2CA-0542FFA92F7C}" sibTransId="{B2380C5B-2EDB-4A60-B1E7-C4D67CCF18ED}"/>
    <dgm:cxn modelId="{932EFF0D-6D1A-4441-91FC-463A1CAF7D93}" type="presOf" srcId="{D494A8C1-0BB6-4453-9005-AD31DED12FFE}" destId="{E4469476-8FE8-466E-95D9-05106CCEDDFD}" srcOrd="0" destOrd="0" presId="urn:microsoft.com/office/officeart/2005/8/layout/list1"/>
    <dgm:cxn modelId="{519FA00A-2BFC-40F0-B61F-6D2AB10E3517}" type="presOf" srcId="{3E6EAADA-458A-4CA7-BB7C-2A4A4F97C471}" destId="{C7B015BF-2701-4533-A06A-34057A666E42}" srcOrd="0" destOrd="0" presId="urn:microsoft.com/office/officeart/2005/8/layout/list1"/>
    <dgm:cxn modelId="{2299FB8F-F0AF-4093-949B-C1F640449D5D}" type="presOf" srcId="{45852504-B89D-454B-A2DF-731C416E44B4}" destId="{FA4822EC-AC85-44CC-9E4D-EF2039BFF92B}" srcOrd="0" destOrd="0" presId="urn:microsoft.com/office/officeart/2005/8/layout/list1"/>
    <dgm:cxn modelId="{B28A72B4-BC97-4CEC-8A51-92A0F5B6CC55}" type="presOf" srcId="{A08E7424-D075-42BD-BE5E-ECEF9112CF56}" destId="{CC699A97-939B-42CE-BAF4-53298ECEC337}" srcOrd="1" destOrd="0" presId="urn:microsoft.com/office/officeart/2005/8/layout/list1"/>
    <dgm:cxn modelId="{D2428A2C-A163-47D9-AD3B-66CBF8760D08}" type="presOf" srcId="{45852504-B89D-454B-A2DF-731C416E44B4}" destId="{153188F3-F855-4836-A215-BBD5F3EEBEE1}" srcOrd="1" destOrd="0" presId="urn:microsoft.com/office/officeart/2005/8/layout/list1"/>
    <dgm:cxn modelId="{44990FAF-5E4B-4822-8698-9A808B154D51}" srcId="{D494A8C1-0BB6-4453-9005-AD31DED12FFE}" destId="{3E6EAADA-458A-4CA7-BB7C-2A4A4F97C471}" srcOrd="2" destOrd="0" parTransId="{8FA775B8-633D-4880-AF52-9A4B131949FF}" sibTransId="{4B359261-35F3-4D31-933A-51BD61817D20}"/>
    <dgm:cxn modelId="{D23C940B-4D27-4442-95A7-3A0AC7977158}" type="presParOf" srcId="{E4469476-8FE8-466E-95D9-05106CCEDDFD}" destId="{AEAE1083-EE89-4E0A-A71A-6224F1EF9D40}" srcOrd="0" destOrd="0" presId="urn:microsoft.com/office/officeart/2005/8/layout/list1"/>
    <dgm:cxn modelId="{B32CD4DC-7E2A-4CDC-BC9D-028DC69AC86D}" type="presParOf" srcId="{AEAE1083-EE89-4E0A-A71A-6224F1EF9D40}" destId="{9EDF37F6-BC26-41EE-800F-D9E77A4A2889}" srcOrd="0" destOrd="0" presId="urn:microsoft.com/office/officeart/2005/8/layout/list1"/>
    <dgm:cxn modelId="{A99E68E5-B2B2-4632-864D-5DE6875FE6F6}" type="presParOf" srcId="{AEAE1083-EE89-4E0A-A71A-6224F1EF9D40}" destId="{CC699A97-939B-42CE-BAF4-53298ECEC337}" srcOrd="1" destOrd="0" presId="urn:microsoft.com/office/officeart/2005/8/layout/list1"/>
    <dgm:cxn modelId="{8DA3BB98-5FE2-4563-84BC-C7301E8BD048}" type="presParOf" srcId="{E4469476-8FE8-466E-95D9-05106CCEDDFD}" destId="{EB3E9983-69D3-4BAE-8C0A-B0A42EBC21D6}" srcOrd="1" destOrd="0" presId="urn:microsoft.com/office/officeart/2005/8/layout/list1"/>
    <dgm:cxn modelId="{70C2BD82-6707-45A4-8AF6-C9034441A9DC}" type="presParOf" srcId="{E4469476-8FE8-466E-95D9-05106CCEDDFD}" destId="{E9D087C1-0461-474B-9172-7676976D5867}" srcOrd="2" destOrd="0" presId="urn:microsoft.com/office/officeart/2005/8/layout/list1"/>
    <dgm:cxn modelId="{71A2D54B-3897-4EA4-91DA-04E4F0E8A79F}" type="presParOf" srcId="{E4469476-8FE8-466E-95D9-05106CCEDDFD}" destId="{1DA52857-9791-4EEA-8C4B-5DFEB7727044}" srcOrd="3" destOrd="0" presId="urn:microsoft.com/office/officeart/2005/8/layout/list1"/>
    <dgm:cxn modelId="{F861C9F8-369D-4CE7-811D-1B7852C86594}" type="presParOf" srcId="{E4469476-8FE8-466E-95D9-05106CCEDDFD}" destId="{8D68CC6F-99D6-4489-8FBF-34B1CB9CDDAA}" srcOrd="4" destOrd="0" presId="urn:microsoft.com/office/officeart/2005/8/layout/list1"/>
    <dgm:cxn modelId="{D3C686A3-31BF-4729-BE88-03F800678933}" type="presParOf" srcId="{8D68CC6F-99D6-4489-8FBF-34B1CB9CDDAA}" destId="{FA4822EC-AC85-44CC-9E4D-EF2039BFF92B}" srcOrd="0" destOrd="0" presId="urn:microsoft.com/office/officeart/2005/8/layout/list1"/>
    <dgm:cxn modelId="{EF69645C-E8F9-4B51-B080-F3F4BC9D8186}" type="presParOf" srcId="{8D68CC6F-99D6-4489-8FBF-34B1CB9CDDAA}" destId="{153188F3-F855-4836-A215-BBD5F3EEBEE1}" srcOrd="1" destOrd="0" presId="urn:microsoft.com/office/officeart/2005/8/layout/list1"/>
    <dgm:cxn modelId="{74840070-1D58-4D10-AFFA-34C323193142}" type="presParOf" srcId="{E4469476-8FE8-466E-95D9-05106CCEDDFD}" destId="{DBCF592D-2BB5-4FD4-916A-074D37CCF864}" srcOrd="5" destOrd="0" presId="urn:microsoft.com/office/officeart/2005/8/layout/list1"/>
    <dgm:cxn modelId="{59EC4275-CA96-4C7B-A5CD-1158C0524212}" type="presParOf" srcId="{E4469476-8FE8-466E-95D9-05106CCEDDFD}" destId="{EAC08291-1991-4F4F-9541-6698212A8C89}" srcOrd="6" destOrd="0" presId="urn:microsoft.com/office/officeart/2005/8/layout/list1"/>
    <dgm:cxn modelId="{FFBA9892-355C-41AC-83F7-53AF359F41C9}" type="presParOf" srcId="{E4469476-8FE8-466E-95D9-05106CCEDDFD}" destId="{8B51BB21-3097-481A-895F-EAE718CB2916}" srcOrd="7" destOrd="0" presId="urn:microsoft.com/office/officeart/2005/8/layout/list1"/>
    <dgm:cxn modelId="{41F5F72E-5A8D-4F0A-AB3E-4D2B63AD4FAF}" type="presParOf" srcId="{E4469476-8FE8-466E-95D9-05106CCEDDFD}" destId="{B154DF09-3692-42EB-B0EA-6F67214ED469}" srcOrd="8" destOrd="0" presId="urn:microsoft.com/office/officeart/2005/8/layout/list1"/>
    <dgm:cxn modelId="{0CC8A9CA-9E48-4EC8-AA5E-3A509237DB1F}" type="presParOf" srcId="{B154DF09-3692-42EB-B0EA-6F67214ED469}" destId="{C7B015BF-2701-4533-A06A-34057A666E42}" srcOrd="0" destOrd="0" presId="urn:microsoft.com/office/officeart/2005/8/layout/list1"/>
    <dgm:cxn modelId="{7BAB8698-28BE-40A2-BC2B-E7A0A0B8840E}" type="presParOf" srcId="{B154DF09-3692-42EB-B0EA-6F67214ED469}" destId="{2F138E41-EC3B-43D5-B98D-D7E16C32A013}" srcOrd="1" destOrd="0" presId="urn:microsoft.com/office/officeart/2005/8/layout/list1"/>
    <dgm:cxn modelId="{3022E843-67A6-4CC6-B471-6A7C21104F5B}" type="presParOf" srcId="{E4469476-8FE8-466E-95D9-05106CCEDDFD}" destId="{C8DEB20F-0889-4D4B-A08C-A60729A6DB3D}" srcOrd="9" destOrd="0" presId="urn:microsoft.com/office/officeart/2005/8/layout/list1"/>
    <dgm:cxn modelId="{AD87F5ED-FA36-43A4-9F72-CA3795B9FC8B}" type="presParOf" srcId="{E4469476-8FE8-466E-95D9-05106CCEDDFD}" destId="{612C8457-BE42-4787-A32C-AA355C5F804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087C1-0461-474B-9172-7676976D5867}">
      <dsp:nvSpPr>
        <dsp:cNvPr id="0" name=""/>
        <dsp:cNvSpPr/>
      </dsp:nvSpPr>
      <dsp:spPr>
        <a:xfrm>
          <a:off x="0" y="814247"/>
          <a:ext cx="5904655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699A97-939B-42CE-BAF4-53298ECEC337}">
      <dsp:nvSpPr>
        <dsp:cNvPr id="0" name=""/>
        <dsp:cNvSpPr/>
      </dsp:nvSpPr>
      <dsp:spPr>
        <a:xfrm>
          <a:off x="255414" y="99532"/>
          <a:ext cx="4133259" cy="11693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27" tIns="0" rIns="15622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1400" kern="1200" dirty="0" smtClean="0">
              <a:latin typeface="Palatino Linotype" pitchFamily="18" charset="0"/>
            </a:rPr>
            <a:t>-үстерелешле укытуга нигезләнгән педагогик технологияләрне өйрәнү һәм гамәлгә кертү;</a:t>
          </a:r>
          <a:endParaRPr lang="ru-RU" sz="1400" kern="1200" dirty="0">
            <a:latin typeface="Palatino Linotype" pitchFamily="18" charset="0"/>
          </a:endParaRPr>
        </a:p>
      </dsp:txBody>
      <dsp:txXfrm>
        <a:off x="312495" y="156613"/>
        <a:ext cx="4019097" cy="1055147"/>
      </dsp:txXfrm>
    </dsp:sp>
    <dsp:sp modelId="{EAC08291-1991-4F4F-9541-6698212A8C89}">
      <dsp:nvSpPr>
        <dsp:cNvPr id="0" name=""/>
        <dsp:cNvSpPr/>
      </dsp:nvSpPr>
      <dsp:spPr>
        <a:xfrm>
          <a:off x="0" y="2270098"/>
          <a:ext cx="5904655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3188F3-F855-4836-A215-BBD5F3EEBEE1}">
      <dsp:nvSpPr>
        <dsp:cNvPr id="0" name=""/>
        <dsp:cNvSpPr/>
      </dsp:nvSpPr>
      <dsp:spPr>
        <a:xfrm>
          <a:off x="262429" y="1620285"/>
          <a:ext cx="4133300" cy="10440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27" tIns="0" rIns="15622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1400" kern="1200" dirty="0" smtClean="0">
              <a:latin typeface="Palatino Linotype" pitchFamily="18" charset="0"/>
            </a:rPr>
            <a:t>- яңа технологияләр кулланып, укучыларга төпле белем һәм тәрбия бирү, сәләтен һәм кызыксынуларын исәпкә алып, аларны тормышка әзерләү;</a:t>
          </a:r>
          <a:endParaRPr lang="ru-RU" sz="1400" kern="1200" dirty="0">
            <a:latin typeface="Palatino Linotype" pitchFamily="18" charset="0"/>
          </a:endParaRPr>
        </a:p>
      </dsp:txBody>
      <dsp:txXfrm>
        <a:off x="313393" y="1671249"/>
        <a:ext cx="4031372" cy="942083"/>
      </dsp:txXfrm>
    </dsp:sp>
    <dsp:sp modelId="{612C8457-BE42-4787-A32C-AA355C5F804F}">
      <dsp:nvSpPr>
        <dsp:cNvPr id="0" name=""/>
        <dsp:cNvSpPr/>
      </dsp:nvSpPr>
      <dsp:spPr>
        <a:xfrm>
          <a:off x="0" y="3780597"/>
          <a:ext cx="5904655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138E41-EC3B-43D5-B98D-D7E16C32A013}">
      <dsp:nvSpPr>
        <dsp:cNvPr id="0" name=""/>
        <dsp:cNvSpPr/>
      </dsp:nvSpPr>
      <dsp:spPr>
        <a:xfrm>
          <a:off x="328036" y="3083021"/>
          <a:ext cx="4133259" cy="10986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27" tIns="0" rIns="156227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t-RU" sz="1400" kern="1200" dirty="0" smtClean="0">
              <a:latin typeface="Palatino Linotype" pitchFamily="18" charset="0"/>
            </a:rPr>
            <a:t>-укытучыларның фәнни-теоретик, методик әзерлек дәрәҗәсен һәм профессиональ осталыгын үстерү; иҗади эшләүче укытучыларның алдынгы тәҗрибәсен гомумиләштерү һәм тарату</a:t>
          </a:r>
          <a:endParaRPr lang="ru-RU" sz="1400" kern="1200" dirty="0">
            <a:latin typeface="Palatino Linotype" pitchFamily="18" charset="0"/>
          </a:endParaRPr>
        </a:p>
      </dsp:txBody>
      <dsp:txXfrm>
        <a:off x="381668" y="3136653"/>
        <a:ext cx="4025995" cy="9913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DE588C-A05A-433E-9D23-92DB04D2CB9A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t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tt-RU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6EC4B12-7CFC-4796-9B3B-FB6C47CBF636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  <p:extLst>
      <p:ext uri="{BB962C8B-B14F-4D97-AF65-F5344CB8AC3E}">
        <p14:creationId xmlns:p14="http://schemas.microsoft.com/office/powerpoint/2010/main" val="1213528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C6387-A538-47DE-B3D2-4817BE4684FC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255D3-E5F5-4213-9E1C-A24B1B13A513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D49EB-FCA4-4CE9-BDA4-927F54CAB4B3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8FDAD-F700-42F0-BB96-7EA1C457C2A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9EC54-7AC2-4DAB-8403-3246ED7266A5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CBA7C-628B-46F8-AB77-E509CC1970BB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FC8D9-0DA4-4501-9ADE-36FCFADF707B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2A0F9-6262-4F66-A33F-B6D5F392BD9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4094-9B9A-4473-8A52-7FC830235870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476D2-53AB-40FE-8599-C33E0E6AAD76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5062-734F-4305-B371-00F648A8BEB2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E21D6-7F3D-412D-A20D-93AE4E9791D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935D-CEC6-406E-88CC-DD00ABE839BE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A038F-717C-4E5C-8E71-AC43FACAB0F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959ED-6C59-4994-9FDE-4A6D61A0836B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C7F98-FAC5-4429-B7E6-859BACE3F53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123C3-D624-40E0-BB8C-E3CA939CBCF6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D742B-850F-4D3E-907F-C532EC6E304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7F342-25ED-4950-9156-315E5BAF6446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9D313-7805-4A82-8B70-D4B4A461203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t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AC488-DAE9-42FC-97AE-6A49904BFB4E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5ECCF-8B87-4230-9ABF-F47BC6540E9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tt-RU" smtClean="0"/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tt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74EE04-9266-4D43-AC50-0002DF0C40A2}" type="datetimeFigureOut">
              <a:rPr lang="tt-RU"/>
              <a:pPr>
                <a:defRPr/>
              </a:pPr>
              <a:t>15.08.2013</a:t>
            </a:fld>
            <a:endParaRPr lang="tt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84386A-5561-4454-A0AD-05BBC63CDAC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t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7.jpeg"/><Relationship Id="rId7" Type="http://schemas.openxmlformats.org/officeDocument/2006/relationships/image" Target="../media/image4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pn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image" Target="../media/image92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91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11" Type="http://schemas.openxmlformats.org/officeDocument/2006/relationships/image" Target="../media/image90.png"/><Relationship Id="rId5" Type="http://schemas.openxmlformats.org/officeDocument/2006/relationships/image" Target="../media/image86.jpeg"/><Relationship Id="rId10" Type="http://schemas.openxmlformats.org/officeDocument/2006/relationships/hyperlink" Target="http://images.yandex.ru/yandsearch?source=wiz&amp;text=%D0%B4%D0%B8%D0%BF%D0%BB%D0%BE%D0%BC%D1%8B%20%D0%BF%D0%BE%20%D0%BB%D1%8B%D0%B6%D0%BD%D0%BE%D0%BC%20%D1%81%D0%BE%D1%80%D0%B5%D0%B2%D0%BD%D0%BE%D0%B2%D0%B0%D0%BD%D0%B8%D1%8F%D0%BC%20%D0%BA%D0%B0%D1%80%D1%82%D0%B8%D0%BD%D0%BA%D0%B8&amp;noreask=1&amp;img_url=http://pu19.tomsk.ru/uploads/posts/2013-04/thumbs/1365949773_diplom-za-iii-mesto.jpg&amp;pos=7&amp;rpt=simage&amp;lr=43" TargetMode="External"/><Relationship Id="rId4" Type="http://schemas.openxmlformats.org/officeDocument/2006/relationships/image" Target="../media/image85.jpeg"/><Relationship Id="rId9" Type="http://schemas.openxmlformats.org/officeDocument/2006/relationships/hyperlink" Target="http://images.yandex.ru/yandsearch?source=wiz&amp;text=%D0%B4%D0%B8%D0%BF%D0%BB%D0%BE%D0%BC%D1%8B%20%D0%BF%D0%BE%20%D0%BB%D1%8B%D0%B6%D0%BD%D0%BE%D0%BC%20%D1%81%D0%BE%D1%80%D0%B5%D0%B2%D0%BD%D0%BE%D0%B2%D0%B0%D0%BD%D0%B8%D1%8F%D0%BC%20%D0%BA%D0%B0%D1%80%D1%82%D0%B8%D0%BD%D0%BA%D0%B8&amp;noreask=1&amp;pos=7&amp;rpt=simage&amp;lr=43&amp;uinfo=sw-1799-sh-827-fw-1574-fh-598-pd-1&amp;img_url=http://pu19.tomsk.ru/uploads/posts/2013-04/thumbs/1365949773_diplom-za-iii-mesto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3" Type="http://schemas.openxmlformats.org/officeDocument/2006/relationships/chart" Target="../charts/chart2.xml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chart" Target="../charts/chart1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Текст 3"/>
          <p:cNvSpPr>
            <a:spLocks noGrp="1"/>
          </p:cNvSpPr>
          <p:nvPr>
            <p:ph type="body" sz="half" idx="2"/>
          </p:nvPr>
        </p:nvSpPr>
        <p:spPr>
          <a:xfrm>
            <a:off x="260648" y="2195736"/>
            <a:ext cx="3888432" cy="1800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t-RU" sz="1800" b="1" dirty="0" smtClean="0">
                <a:solidFill>
                  <a:srgbClr val="FF0000"/>
                </a:solidFill>
                <a:latin typeface="Palatino Linotype" pitchFamily="18" charset="0"/>
              </a:rPr>
              <a:t>Мәктәпләрдән башланадыр</a:t>
            </a:r>
          </a:p>
          <a:p>
            <a:r>
              <a:rPr lang="tt-RU" sz="1800" b="1" dirty="0" smtClean="0">
                <a:solidFill>
                  <a:srgbClr val="FF0000"/>
                </a:solidFill>
                <a:latin typeface="Palatino Linotype" pitchFamily="18" charset="0"/>
              </a:rPr>
              <a:t>Олы юлларның башы.</a:t>
            </a:r>
          </a:p>
          <a:p>
            <a:r>
              <a:rPr lang="tt-RU" sz="1800" b="1" dirty="0" smtClean="0">
                <a:solidFill>
                  <a:srgbClr val="FF0000"/>
                </a:solidFill>
                <a:latin typeface="Palatino Linotype" pitchFamily="18" charset="0"/>
              </a:rPr>
              <a:t>Мәктәпләрдә алган белем</a:t>
            </a:r>
          </a:p>
          <a:p>
            <a:r>
              <a:rPr lang="tt-RU" sz="1800" b="1" dirty="0" smtClean="0">
                <a:solidFill>
                  <a:srgbClr val="FF0000"/>
                </a:solidFill>
                <a:latin typeface="Palatino Linotype" pitchFamily="18" charset="0"/>
              </a:rPr>
              <a:t>Тормышның нигез ташы!</a:t>
            </a:r>
            <a:endParaRPr lang="ru-RU" sz="1800" b="1" dirty="0" smtClean="0">
              <a:solidFill>
                <a:srgbClr val="FF0000"/>
              </a:solidFill>
              <a:latin typeface="Palatino Linotype" pitchFamily="18" charset="0"/>
            </a:endParaRPr>
          </a:p>
          <a:p>
            <a:pPr algn="ctr" eaLnBrk="1" hangingPunct="1"/>
            <a:endParaRPr lang="tt-RU" sz="1800" dirty="0" smtClean="0">
              <a:latin typeface="Arial" charset="0"/>
              <a:cs typeface="Arial" charset="0"/>
            </a:endParaRPr>
          </a:p>
        </p:txBody>
      </p:sp>
      <p:pic>
        <p:nvPicPr>
          <p:cNvPr id="8193" name="Picture 1" descr="C:\Documents and Settings\user\Рабочий стол\стенд\100_6097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692696" y="4716016"/>
            <a:ext cx="5582993" cy="3956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276872" y="3635896"/>
            <a:ext cx="2373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i="1" dirty="0" smtClean="0">
                <a:solidFill>
                  <a:srgbClr val="FF0000"/>
                </a:solidFill>
                <a:latin typeface="Palatino Linotype" pitchFamily="18" charset="0"/>
              </a:rPr>
              <a:t>Рүзия Камаева</a:t>
            </a:r>
            <a:endParaRPr lang="ru-RU" b="1" i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pic>
        <p:nvPicPr>
          <p:cNvPr id="8197" name="Picture 5" descr="http://www.shahter.ru/photo/1271934532image099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7143" t="6267" r="7143" b="5988"/>
          <a:stretch>
            <a:fillRect/>
          </a:stretch>
        </p:blipFill>
        <p:spPr bwMode="auto">
          <a:xfrm rot="1126266">
            <a:off x="4571535" y="2348165"/>
            <a:ext cx="172819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32656" y="323528"/>
            <a:ext cx="6192688" cy="12241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К</a:t>
            </a:r>
            <a:r>
              <a:rPr lang="tt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үшәр төп гомуми</a:t>
            </a:r>
          </a:p>
          <a:p>
            <a:pPr algn="ctr"/>
            <a:r>
              <a:rPr lang="tt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Palatino Linotype" pitchFamily="18" charset="0"/>
              </a:rPr>
              <a:t> белем бирү мәктәбе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FF99FF"/>
            </a:gs>
            <a:gs pos="55000">
              <a:srgbClr val="21D6E0"/>
            </a:gs>
            <a:gs pos="78000">
              <a:srgbClr val="0087E6">
                <a:lumMod val="79000"/>
                <a:lumOff val="21000"/>
              </a:srgbClr>
            </a:gs>
            <a:gs pos="99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476672" y="250825"/>
            <a:ext cx="53285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2000" b="1" i="1" dirty="0" smtClean="0">
                <a:solidFill>
                  <a:srgbClr val="FF0000"/>
                </a:solidFill>
              </a:rPr>
              <a:t>Загидуллина Зөлфия Дамир кызы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9" name="Picture 3" descr="F:\фото учителя\фотографии\1 m 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755576"/>
            <a:ext cx="1584176" cy="2359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2348880" y="755576"/>
            <a:ext cx="403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Загидуллина Зөлфия Дамир кызы, </a:t>
            </a:r>
            <a:r>
              <a:rPr lang="en-US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квал. категорияле география һәм биология укытучысы . Зөлфия Дамир кызының укучылары төрле олимпиадаларда,  бәйгеләрдә  актив катнашалар, укытучылары белән берлектә эзләнү эшләре алып баралар.  </a:t>
            </a:r>
            <a:endParaRPr lang="tt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1" name="Picture 1" descr="F:\фото учителя\фотографии\1 B 0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1048" y="5220072"/>
            <a:ext cx="1588882" cy="2195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2" name="Picture 2" descr="F:\фото учителя\фотографии\1 B 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48" y="5220072"/>
            <a:ext cx="1588934" cy="2195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 l="21400" t="9846" r="14035" b="23698"/>
          <a:stretch>
            <a:fillRect/>
          </a:stretch>
        </p:blipFill>
        <p:spPr bwMode="auto">
          <a:xfrm>
            <a:off x="5307360" y="2248939"/>
            <a:ext cx="1262024" cy="17315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Прямоугольник 9"/>
          <p:cNvSpPr>
            <a:spLocks noChangeArrowheads="1"/>
          </p:cNvSpPr>
          <p:nvPr/>
        </p:nvSpPr>
        <p:spPr bwMode="auto">
          <a:xfrm>
            <a:off x="2415679" y="2341087"/>
            <a:ext cx="25479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1600" b="1" dirty="0" smtClean="0">
                <a:solidFill>
                  <a:schemeClr val="bg1"/>
                </a:solidFill>
              </a:rPr>
              <a:t>“Иң </a:t>
            </a:r>
            <a:r>
              <a:rPr lang="tt-RU" sz="1600" b="1" dirty="0">
                <a:solidFill>
                  <a:schemeClr val="bg1"/>
                </a:solidFill>
              </a:rPr>
              <a:t>яхшы проект” конкурсында </a:t>
            </a:r>
            <a:r>
              <a:rPr lang="tt-RU" sz="1600" b="1" dirty="0" smtClean="0">
                <a:solidFill>
                  <a:schemeClr val="bg1"/>
                </a:solidFill>
              </a:rPr>
              <a:t>җиңүче </a:t>
            </a:r>
            <a:r>
              <a:rPr lang="tt-RU" sz="1600" b="1" dirty="0">
                <a:solidFill>
                  <a:schemeClr val="bg1"/>
                </a:solidFill>
              </a:rPr>
              <a:t>дип табылган  “Яшә, Чишмә” </a:t>
            </a:r>
            <a:r>
              <a:rPr lang="tt-RU" sz="1600" b="1" dirty="0" smtClean="0">
                <a:solidFill>
                  <a:schemeClr val="bg1"/>
                </a:solidFill>
              </a:rPr>
              <a:t>проекты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7524328"/>
            <a:ext cx="3672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400" dirty="0" smtClean="0">
                <a:solidFill>
                  <a:schemeClr val="bg1"/>
                </a:solidFill>
                <a:latin typeface="Palatino Linotype" pitchFamily="18" charset="0"/>
              </a:rPr>
              <a:t>9 ыйныф укучысы Халикова Энҗе Каюм Насыйри исемендәге XI төбәкара яшьләр фәнни-тикшеренү укуларында  география фәне буенча “Чишмә суларының составы” темасына чыгыш ясап,   җиңүче грамотасына лаек булды</a:t>
            </a:r>
            <a:endParaRPr lang="ru-RU" sz="1400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89648" y="7380312"/>
            <a:ext cx="31683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400" dirty="0" smtClean="0">
                <a:solidFill>
                  <a:schemeClr val="bg1"/>
                </a:solidFill>
                <a:latin typeface="Palatino Linotype" pitchFamily="18" charset="0"/>
              </a:rPr>
              <a:t>9 сыйныф укучысы Камаева Лилия  “Ашыт  заказнигы” тарафыннан оештырылган экологик конференциядә  география фәне буенча “Мәктәпнең экологик торышы” темасына чыгыш ясап, мактау грамотасына лаек булды</a:t>
            </a:r>
            <a:endParaRPr lang="ru-RU" sz="1400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8" name="Рисунок 17" descr="H:\DCIM\101KC813\101_225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3" t="3212" r="21025"/>
          <a:stretch/>
        </p:blipFill>
        <p:spPr bwMode="auto">
          <a:xfrm>
            <a:off x="1988840" y="5724128"/>
            <a:ext cx="1117416" cy="15175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H:\DCIM\101KC813\101_226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3" t="10492" r="22309" b="2141"/>
          <a:stretch/>
        </p:blipFill>
        <p:spPr bwMode="auto">
          <a:xfrm>
            <a:off x="5589240" y="5652120"/>
            <a:ext cx="1049423" cy="15264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:\DCIM\101KC813\101_226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7" t="7709" r="30656" b="6424"/>
          <a:stretch/>
        </p:blipFill>
        <p:spPr bwMode="auto">
          <a:xfrm>
            <a:off x="553438" y="3392596"/>
            <a:ext cx="1219378" cy="16114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2936" y="398051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51053" y="3795853"/>
            <a:ext cx="32161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1600" b="1" dirty="0" smtClean="0">
                <a:solidFill>
                  <a:schemeClr val="bg1"/>
                </a:solidFill>
              </a:rPr>
              <a:t>“КФУ ның экология һәм </a:t>
            </a:r>
          </a:p>
          <a:p>
            <a:r>
              <a:rPr lang="tt-RU" sz="1600" b="1" dirty="0" smtClean="0">
                <a:solidFill>
                  <a:schemeClr val="bg1"/>
                </a:solidFill>
              </a:rPr>
              <a:t>география бүлеге белән хез –</a:t>
            </a:r>
          </a:p>
          <a:p>
            <a:r>
              <a:rPr lang="tt-RU" sz="1600" b="1" dirty="0" smtClean="0">
                <a:solidFill>
                  <a:schemeClr val="bg1"/>
                </a:solidFill>
              </a:rPr>
              <a:t>мәттәшлек өчен” грамотасы</a:t>
            </a:r>
            <a:endParaRPr lang="ru-RU" sz="1600" b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/>
          <p:cNvSpPr txBox="1">
            <a:spLocks noChangeArrowheads="1"/>
          </p:cNvSpPr>
          <p:nvPr/>
        </p:nvSpPr>
        <p:spPr bwMode="auto">
          <a:xfrm>
            <a:off x="3857625" y="1000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i="1">
              <a:solidFill>
                <a:srgbClr val="990000"/>
              </a:solidFill>
            </a:endParaRPr>
          </a:p>
        </p:txBody>
      </p:sp>
      <p:sp>
        <p:nvSpPr>
          <p:cNvPr id="7171" name="TextBox 8"/>
          <p:cNvSpPr txBox="1">
            <a:spLocks noChangeArrowheads="1"/>
          </p:cNvSpPr>
          <p:nvPr/>
        </p:nvSpPr>
        <p:spPr bwMode="auto">
          <a:xfrm>
            <a:off x="642938" y="0"/>
            <a:ext cx="5286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FF"/>
                </a:solidFill>
              </a:rPr>
              <a:t>  </a:t>
            </a:r>
            <a:endParaRPr lang="ru-RU" sz="2400" i="1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43188" y="3714750"/>
            <a:ext cx="1714500" cy="17145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b="1" dirty="0">
                <a:solidFill>
                  <a:srgbClr val="FF99FF"/>
                </a:solidFill>
                <a:latin typeface="Palatino Linotype" pitchFamily="18" charset="0"/>
              </a:rPr>
              <a:t>Дәрестән тыш эшчәнлек формалары</a:t>
            </a:r>
            <a:endParaRPr lang="ru-RU" b="1" dirty="0">
              <a:solidFill>
                <a:srgbClr val="FF99FF"/>
              </a:solidFill>
              <a:latin typeface="Palatino Linotype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90500" y="5572125"/>
            <a:ext cx="2000250" cy="1500188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dirty="0">
                <a:solidFill>
                  <a:schemeClr val="bg1"/>
                </a:solidFill>
                <a:latin typeface="Palatino Linotype" pitchFamily="18" charset="0"/>
              </a:rPr>
              <a:t>Сәнгать өлкәсендә уңышларыбыз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785813" y="827088"/>
            <a:ext cx="1857375" cy="142875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dirty="0">
                <a:solidFill>
                  <a:schemeClr val="bg1"/>
                </a:solidFill>
                <a:latin typeface="Palatino Linotype" pitchFamily="18" charset="0"/>
              </a:rPr>
              <a:t>Тәрбия өлкәсендә иаҗди эшчәнлек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4143375" y="827088"/>
            <a:ext cx="2000250" cy="142875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dirty="0">
                <a:solidFill>
                  <a:schemeClr val="bg1"/>
                </a:solidFill>
                <a:latin typeface="Palatino Linotype" pitchFamily="18" charset="0"/>
              </a:rPr>
              <a:t>Танып-белү эшчәнлеге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90500" y="3286125"/>
            <a:ext cx="1928813" cy="142875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dirty="0">
                <a:solidFill>
                  <a:schemeClr val="bg1"/>
                </a:solidFill>
                <a:latin typeface="Palatino Linotype" pitchFamily="18" charset="0"/>
              </a:rPr>
              <a:t>Укучылар оешмасы эшчәнлеге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568825" y="5572125"/>
            <a:ext cx="2022475" cy="142875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Palatino Linotype" pitchFamily="18" charset="0"/>
              </a:rPr>
              <a:t>Спорт </a:t>
            </a:r>
            <a:r>
              <a:rPr lang="ru-RU" dirty="0" err="1">
                <a:solidFill>
                  <a:schemeClr val="bg1"/>
                </a:solidFill>
                <a:latin typeface="Palatino Linotype" pitchFamily="18" charset="0"/>
              </a:rPr>
              <a:t>өлкәсендә</a:t>
            </a:r>
            <a:r>
              <a:rPr lang="ru-RU" dirty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Palatino Linotype" pitchFamily="18" charset="0"/>
              </a:rPr>
              <a:t>уңышларыбыз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 flipH="1" flipV="1">
            <a:off x="4006057" y="2536031"/>
            <a:ext cx="857250" cy="785813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2009775" y="2528888"/>
            <a:ext cx="857250" cy="857250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357688" y="4572000"/>
            <a:ext cx="428625" cy="1588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4" idx="1"/>
          </p:cNvCxnSpPr>
          <p:nvPr/>
        </p:nvCxnSpPr>
        <p:spPr>
          <a:xfrm rot="10800000" flipV="1">
            <a:off x="2143125" y="4572000"/>
            <a:ext cx="500063" cy="0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438400" y="5572125"/>
            <a:ext cx="642938" cy="360363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3687763" y="5572125"/>
            <a:ext cx="708025" cy="358775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4846638" y="3333750"/>
            <a:ext cx="1785937" cy="1357313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dirty="0">
                <a:solidFill>
                  <a:schemeClr val="bg1"/>
                </a:solidFill>
                <a:latin typeface="Palatino Linotype" pitchFamily="18" charset="0"/>
              </a:rPr>
              <a:t>Укучыларга өстәмә белем бирү түгәрәкләре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524125" y="7286625"/>
            <a:ext cx="1857375" cy="1428750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t-RU" dirty="0">
                <a:solidFill>
                  <a:schemeClr val="bg1"/>
                </a:solidFill>
                <a:latin typeface="Palatino Linotype" pitchFamily="18" charset="0"/>
              </a:rPr>
              <a:t>Иминлек буенча эшчәнлек</a:t>
            </a:r>
            <a:endParaRPr lang="ru-RU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452813" y="5856288"/>
            <a:ext cx="0" cy="1106487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rgbClr val="FF99FF"/>
            </a:gs>
            <a:gs pos="83000">
              <a:srgbClr val="21D6E0"/>
            </a:gs>
            <a:gs pos="100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Блок-схема: решение 19"/>
          <p:cNvSpPr/>
          <p:nvPr/>
        </p:nvSpPr>
        <p:spPr>
          <a:xfrm>
            <a:off x="3784600" y="7204075"/>
            <a:ext cx="3074988" cy="182245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Блок-схема: решение 18"/>
          <p:cNvSpPr/>
          <p:nvPr/>
        </p:nvSpPr>
        <p:spPr>
          <a:xfrm>
            <a:off x="1771650" y="7116763"/>
            <a:ext cx="3073400" cy="182245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Блок-схема: решение 17"/>
          <p:cNvSpPr/>
          <p:nvPr/>
        </p:nvSpPr>
        <p:spPr>
          <a:xfrm>
            <a:off x="-36513" y="7086600"/>
            <a:ext cx="3074988" cy="1824038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2656" y="179512"/>
            <a:ext cx="6172200" cy="755576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atin typeface="Palatino Linotype" pitchFamily="18" charset="0"/>
              </a:rPr>
              <a:t>ИҖАДИ ЭШЧӘНЛЕК</a:t>
            </a:r>
            <a:endParaRPr lang="ru-RU" sz="2400" dirty="0">
              <a:latin typeface="Palatino Linotype" pitchFamily="18" charset="0"/>
            </a:endParaRPr>
          </a:p>
        </p:txBody>
      </p:sp>
      <p:pic>
        <p:nvPicPr>
          <p:cNvPr id="8198" name="Picture 5" descr="C:\Users\ЗУЛЬФИЯ\Documents\ФОТО УКУЧЫЛАР\Хабибуллина Гульна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5719763"/>
            <a:ext cx="17018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9" descr="C:\Users\ЗУЛЬФИЯ\Documents\ФОТО УКУЧЫЛАР\Хафизова Алсин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3225" y="5692775"/>
            <a:ext cx="1584325" cy="1446213"/>
          </a:xfrm>
          <a:noFill/>
        </p:spPr>
      </p:pic>
      <p:pic>
        <p:nvPicPr>
          <p:cNvPr id="8200" name="Picture 3" descr="C:\Users\ЗУЛЬФИЯ\Documents\ФОТО УКУЧЫЛАР\Мухаметшин Айну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2375" y="5748338"/>
            <a:ext cx="16319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10" descr="H:\DCIM\101KC813\101_218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"/>
          <a:stretch/>
        </p:blipFill>
        <p:spPr bwMode="auto">
          <a:xfrm>
            <a:off x="4062412" y="3344979"/>
            <a:ext cx="2519363" cy="2031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Прямоугольник 7"/>
          <p:cNvSpPr>
            <a:spLocks noChangeArrowheads="1"/>
          </p:cNvSpPr>
          <p:nvPr/>
        </p:nvSpPr>
        <p:spPr bwMode="auto">
          <a:xfrm>
            <a:off x="1993900" y="3622675"/>
            <a:ext cx="221773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«Тели белс</a:t>
            </a:r>
            <a:r>
              <a:rPr lang="tt-RU" b="1"/>
              <a:t>әң теләк...</a:t>
            </a:r>
            <a:r>
              <a:rPr lang="ru-RU" b="1"/>
              <a:t>» дип исемләнгән </a:t>
            </a:r>
          </a:p>
          <a:p>
            <a:r>
              <a:rPr lang="ru-RU" b="1"/>
              <a:t>кыска күләмле фильм – </a:t>
            </a:r>
            <a:r>
              <a:rPr lang="en-US" b="1"/>
              <a:t>I </a:t>
            </a:r>
            <a:r>
              <a:rPr lang="ru-RU" b="1"/>
              <a:t>урын</a:t>
            </a:r>
          </a:p>
        </p:txBody>
      </p:sp>
      <p:pic>
        <p:nvPicPr>
          <p:cNvPr id="9" name="Рисунок 8" descr="C:\Documents and Settings\Kushar\Рабочий стол\фото школа\101_0626.JPG"/>
          <p:cNvPicPr/>
          <p:nvPr/>
        </p:nvPicPr>
        <p:blipFill rotWithShape="1">
          <a:blip r:embed="rId6" cstate="print"/>
          <a:srcRect l="7265" r="6956"/>
          <a:stretch/>
        </p:blipFill>
        <p:spPr bwMode="auto">
          <a:xfrm>
            <a:off x="4522788" y="1105694"/>
            <a:ext cx="1828800" cy="18561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204" name="Прямоугольник 9"/>
          <p:cNvSpPr>
            <a:spLocks noChangeArrowheads="1"/>
          </p:cNvSpPr>
          <p:nvPr/>
        </p:nvSpPr>
        <p:spPr bwMode="auto">
          <a:xfrm>
            <a:off x="1828800" y="1122363"/>
            <a:ext cx="25479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/>
              <a:t>“</a:t>
            </a:r>
            <a:r>
              <a:rPr lang="tt-RU" b="1"/>
              <a:t>Тәрбия процессын-да иң яхшы проект” конкурсында җиңү-че дип табылган  “Яшә, Чишмә” про-екты </a:t>
            </a:r>
            <a:endParaRPr lang="ru-RU" b="1"/>
          </a:p>
        </p:txBody>
      </p:sp>
      <p:pic>
        <p:nvPicPr>
          <p:cNvPr id="8205" name="Picture 4"/>
          <p:cNvPicPr>
            <a:picLocks noChangeAspect="1" noChangeArrowheads="1"/>
          </p:cNvPicPr>
          <p:nvPr/>
        </p:nvPicPr>
        <p:blipFill>
          <a:blip r:embed="rId7" cstate="print"/>
          <a:srcRect l="21400" t="9846" r="14035" b="23698"/>
          <a:stretch>
            <a:fillRect/>
          </a:stretch>
        </p:blipFill>
        <p:spPr bwMode="auto">
          <a:xfrm>
            <a:off x="350838" y="1041400"/>
            <a:ext cx="1352550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6" name="TextBox 3"/>
          <p:cNvSpPr txBox="1">
            <a:spLocks noChangeArrowheads="1"/>
          </p:cNvSpPr>
          <p:nvPr/>
        </p:nvSpPr>
        <p:spPr bwMode="auto">
          <a:xfrm>
            <a:off x="350838" y="7380288"/>
            <a:ext cx="20796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/>
              <a:t>Хафизова </a:t>
            </a:r>
            <a:r>
              <a:rPr lang="ru-RU" sz="1600" b="1" dirty="0" err="1"/>
              <a:t>Алсин</a:t>
            </a:r>
            <a:r>
              <a:rPr lang="tt-RU" sz="1600" b="1" dirty="0"/>
              <a:t>ә-</a:t>
            </a:r>
            <a:endParaRPr lang="ru-RU" sz="1600" b="1" dirty="0"/>
          </a:p>
          <a:p>
            <a:r>
              <a:rPr lang="ru-RU" sz="1600" b="1" dirty="0"/>
              <a:t>«Ангел» фильмы</a:t>
            </a:r>
          </a:p>
          <a:p>
            <a:r>
              <a:rPr lang="ru-RU" sz="1600" b="1" dirty="0" err="1"/>
              <a:t>буенча</a:t>
            </a:r>
            <a:r>
              <a:rPr lang="ru-RU" sz="1600" b="1" dirty="0"/>
              <a:t> </a:t>
            </a:r>
            <a:r>
              <a:rPr lang="ru-RU" sz="1600" b="1" dirty="0" err="1"/>
              <a:t>иншалар</a:t>
            </a:r>
            <a:r>
              <a:rPr lang="ru-RU" sz="1600" b="1" dirty="0"/>
              <a:t> </a:t>
            </a:r>
          </a:p>
          <a:p>
            <a:r>
              <a:rPr lang="ru-RU" sz="1600" b="1" dirty="0" err="1"/>
              <a:t>конкурсында</a:t>
            </a:r>
            <a:r>
              <a:rPr lang="ru-RU" sz="1600" b="1" dirty="0"/>
              <a:t> </a:t>
            </a:r>
          </a:p>
          <a:p>
            <a:r>
              <a:rPr lang="en-US" sz="1600" b="1" dirty="0"/>
              <a:t>III</a:t>
            </a:r>
            <a:r>
              <a:rPr lang="ru-RU" sz="1600" b="1" dirty="0"/>
              <a:t> </a:t>
            </a:r>
            <a:r>
              <a:rPr lang="ru-RU" sz="1600" b="1" dirty="0" err="1"/>
              <a:t>урын</a:t>
            </a:r>
            <a:endParaRPr lang="ru-RU" sz="1600" b="1" dirty="0"/>
          </a:p>
          <a:p>
            <a:r>
              <a:rPr lang="en-US" sz="1600" b="1" dirty="0"/>
              <a:t> </a:t>
            </a:r>
            <a:endParaRPr lang="ru-RU" sz="1600" b="1" dirty="0"/>
          </a:p>
          <a:p>
            <a:endParaRPr lang="ru-RU" sz="1400" b="1" dirty="0"/>
          </a:p>
        </p:txBody>
      </p:sp>
      <p:sp>
        <p:nvSpPr>
          <p:cNvPr id="8207" name="TextBox 4"/>
          <p:cNvSpPr txBox="1">
            <a:spLocks noChangeArrowheads="1"/>
          </p:cNvSpPr>
          <p:nvPr/>
        </p:nvSpPr>
        <p:spPr bwMode="auto">
          <a:xfrm>
            <a:off x="2430463" y="7459663"/>
            <a:ext cx="20923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t-RU" sz="1600" b="1" dirty="0"/>
              <a:t>Мөхәммәтшин</a:t>
            </a:r>
          </a:p>
          <a:p>
            <a:pPr algn="ctr"/>
            <a:r>
              <a:rPr lang="tt-RU" sz="1600" b="1" dirty="0"/>
              <a:t>Айнур - “Марш </a:t>
            </a:r>
          </a:p>
          <a:p>
            <a:pPr algn="ctr"/>
            <a:r>
              <a:rPr lang="tt-RU" sz="1600" b="1" dirty="0"/>
              <a:t>парков” конкурсы </a:t>
            </a:r>
          </a:p>
          <a:p>
            <a:pPr algn="ctr"/>
            <a:r>
              <a:rPr lang="tt-RU" sz="1600" b="1" dirty="0"/>
              <a:t>дипломанты</a:t>
            </a:r>
            <a:endParaRPr lang="ru-RU" sz="1600" b="1" dirty="0"/>
          </a:p>
        </p:txBody>
      </p:sp>
      <p:sp>
        <p:nvSpPr>
          <p:cNvPr id="8208" name="TextBox 6"/>
          <p:cNvSpPr txBox="1">
            <a:spLocks noChangeArrowheads="1"/>
          </p:cNvSpPr>
          <p:nvPr/>
        </p:nvSpPr>
        <p:spPr bwMode="auto">
          <a:xfrm>
            <a:off x="4570413" y="7451725"/>
            <a:ext cx="20113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t-RU" sz="1600" b="1" dirty="0"/>
              <a:t>Хәбибуллина </a:t>
            </a:r>
          </a:p>
          <a:p>
            <a:pPr algn="ctr"/>
            <a:r>
              <a:rPr lang="tt-RU" sz="1600" b="1" dirty="0"/>
              <a:t>Гөлназ – антикор-</a:t>
            </a:r>
          </a:p>
          <a:p>
            <a:pPr algn="ctr"/>
            <a:r>
              <a:rPr lang="tt-RU" sz="1600" b="1" dirty="0"/>
              <a:t>руп</a:t>
            </a:r>
            <a:r>
              <a:rPr lang="ru-RU" sz="1600" b="1" dirty="0" err="1"/>
              <a:t>ция</a:t>
            </a:r>
            <a:r>
              <a:rPr lang="ru-RU" sz="1600" b="1" dirty="0"/>
              <a:t> </a:t>
            </a:r>
            <a:r>
              <a:rPr lang="ru-RU" sz="1600" b="1" dirty="0" err="1"/>
              <a:t>темасына</a:t>
            </a:r>
            <a:endParaRPr lang="ru-RU" sz="1600" b="1" dirty="0"/>
          </a:p>
          <a:p>
            <a:pPr algn="ctr"/>
            <a:r>
              <a:rPr lang="tt-RU" sz="1600" b="1" dirty="0"/>
              <a:t>рәсемнәр конкур-</a:t>
            </a:r>
          </a:p>
          <a:p>
            <a:pPr algn="ctr"/>
            <a:r>
              <a:rPr lang="tt-RU" sz="1600" b="1" dirty="0"/>
              <a:t>сында </a:t>
            </a:r>
            <a:r>
              <a:rPr lang="en-US" sz="1600" b="1" dirty="0"/>
              <a:t>III </a:t>
            </a:r>
            <a:r>
              <a:rPr lang="ru-RU" sz="1600" b="1" dirty="0" err="1"/>
              <a:t>урын</a:t>
            </a:r>
            <a:endParaRPr lang="ru-RU" sz="1600" b="1" dirty="0"/>
          </a:p>
        </p:txBody>
      </p:sp>
      <p:pic>
        <p:nvPicPr>
          <p:cNvPr id="8209" name="Picture 2"/>
          <p:cNvPicPr>
            <a:picLocks noChangeAspect="1" noChangeArrowheads="1"/>
          </p:cNvPicPr>
          <p:nvPr/>
        </p:nvPicPr>
        <p:blipFill>
          <a:blip r:embed="rId8" cstate="print"/>
          <a:srcRect l="22520" t="17050" r="18260" b="26797"/>
          <a:stretch>
            <a:fillRect/>
          </a:stretch>
        </p:blipFill>
        <p:spPr bwMode="auto">
          <a:xfrm>
            <a:off x="303213" y="3451225"/>
            <a:ext cx="156210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">
              <a:srgbClr val="66FFFF"/>
            </a:gs>
            <a:gs pos="34000">
              <a:srgbClr val="FEE7F2"/>
            </a:gs>
            <a:gs pos="58000">
              <a:srgbClr val="FAC77D"/>
            </a:gs>
            <a:gs pos="97000">
              <a:srgbClr val="FBA97D"/>
            </a:gs>
            <a:gs pos="93000">
              <a:srgbClr val="FBD49C"/>
            </a:gs>
            <a:gs pos="75000">
              <a:srgbClr val="FEE7F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4-конечная звезда 18"/>
          <p:cNvSpPr/>
          <p:nvPr/>
        </p:nvSpPr>
        <p:spPr>
          <a:xfrm rot="5400000">
            <a:off x="3064668" y="6641307"/>
            <a:ext cx="3198813" cy="2901950"/>
          </a:xfrm>
          <a:prstGeom prst="star4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 rot="2724197">
            <a:off x="3098007" y="4560094"/>
            <a:ext cx="3198812" cy="2901950"/>
          </a:xfrm>
          <a:prstGeom prst="star4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 rot="5400000">
            <a:off x="3064668" y="2409032"/>
            <a:ext cx="3198813" cy="2901950"/>
          </a:xfrm>
          <a:prstGeom prst="star4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 rot="2724197">
            <a:off x="3088482" y="384969"/>
            <a:ext cx="3198812" cy="2901950"/>
          </a:xfrm>
          <a:prstGeom prst="star4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3222" y="150689"/>
            <a:ext cx="6172200" cy="820911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atin typeface="Palatino Linotype" pitchFamily="18" charset="0"/>
              </a:rPr>
              <a:t>ТАНЫП БЕЛҮ ЭШЧӘНЛЕГЕ</a:t>
            </a:r>
            <a:endParaRPr lang="ru-RU" sz="2400" dirty="0">
              <a:latin typeface="Palatino Linotype" pitchFamily="18" charset="0"/>
            </a:endParaRPr>
          </a:p>
        </p:txBody>
      </p:sp>
      <p:pic>
        <p:nvPicPr>
          <p:cNvPr id="9223" name="Рисунок 3" descr="G:\казан\SDC12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3413" y="7348538"/>
            <a:ext cx="27940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Объект 4" descr="C:\Users\ЗУЛЬФИЯ\Desktop\ФОТО ШКОЛА\ФОТО ЛАГЕРЬ\101_1560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8" t="19573" r="-8995"/>
          <a:stretch/>
        </p:blipFill>
        <p:spPr>
          <a:xfrm>
            <a:off x="444673" y="7164288"/>
            <a:ext cx="2917381" cy="179546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90" name="Рисунок 7" descr="H:\DCIM\101KC813\101_218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26"/>
          <a:stretch/>
        </p:blipFill>
        <p:spPr bwMode="auto">
          <a:xfrm>
            <a:off x="393800" y="5035405"/>
            <a:ext cx="2408065" cy="1952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3" descr="G:\Новая папка (2)\IMG_3713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/>
          <a:stretch>
            <a:fillRect/>
          </a:stretch>
        </p:blipFill>
        <p:spPr bwMode="auto">
          <a:xfrm>
            <a:off x="393799" y="971600"/>
            <a:ext cx="2408065" cy="1728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4" descr="G:\Новая папка (2)\IMG_370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6" r="29976" b="6459"/>
          <a:stretch/>
        </p:blipFill>
        <p:spPr bwMode="auto">
          <a:xfrm>
            <a:off x="476463" y="2987824"/>
            <a:ext cx="2357192" cy="1743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TextBox 1"/>
          <p:cNvSpPr txBox="1">
            <a:spLocks noChangeArrowheads="1"/>
          </p:cNvSpPr>
          <p:nvPr/>
        </p:nvSpPr>
        <p:spPr bwMode="auto">
          <a:xfrm>
            <a:off x="3092450" y="1154113"/>
            <a:ext cx="363378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Авылдашыбыз</a:t>
            </a:r>
            <a:r>
              <a:rPr lang="ru-RU" dirty="0"/>
              <a:t>  </a:t>
            </a:r>
            <a:r>
              <a:rPr lang="ru-RU" dirty="0" err="1"/>
              <a:t>шагыйрә </a:t>
            </a:r>
            <a:r>
              <a:rPr lang="ru-RU" dirty="0"/>
              <a:t>Р</a:t>
            </a:r>
            <a:r>
              <a:rPr lang="tt-RU" dirty="0"/>
              <a:t>ү-</a:t>
            </a:r>
          </a:p>
          <a:p>
            <a:r>
              <a:rPr lang="tt-RU" dirty="0"/>
              <a:t>зия Камаеваның “Күңел җырым </a:t>
            </a:r>
          </a:p>
          <a:p>
            <a:r>
              <a:rPr lang="tt-RU" dirty="0"/>
              <a:t>дәва” дип исемләнгән шигыр</a:t>
            </a:r>
            <a:r>
              <a:rPr lang="ru-RU" dirty="0" err="1"/>
              <a:t>ь</a:t>
            </a:r>
            <a:r>
              <a:rPr lang="ru-RU" dirty="0"/>
              <a:t>-</a:t>
            </a:r>
          </a:p>
          <a:p>
            <a:r>
              <a:rPr lang="tt-RU" dirty="0"/>
              <a:t>ләр китабын презента</a:t>
            </a:r>
            <a:r>
              <a:rPr lang="ru-RU" dirty="0" err="1"/>
              <a:t>ц</a:t>
            </a:r>
            <a:r>
              <a:rPr lang="tt-RU" dirty="0"/>
              <a:t>ияләү</a:t>
            </a:r>
          </a:p>
          <a:p>
            <a:r>
              <a:rPr lang="tt-RU" dirty="0"/>
              <a:t>кичәсе</a:t>
            </a:r>
            <a:endParaRPr lang="ru-RU" dirty="0"/>
          </a:p>
        </p:txBody>
      </p:sp>
      <p:sp>
        <p:nvSpPr>
          <p:cNvPr id="9229" name="TextBox 3"/>
          <p:cNvSpPr txBox="1">
            <a:spLocks noChangeArrowheads="1"/>
          </p:cNvSpPr>
          <p:nvPr/>
        </p:nvSpPr>
        <p:spPr bwMode="auto">
          <a:xfrm>
            <a:off x="3141663" y="3121025"/>
            <a:ext cx="313848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/>
              <a:t>Талантлы җырчыларыбыз </a:t>
            </a:r>
          </a:p>
          <a:p>
            <a:r>
              <a:rPr lang="tt-RU"/>
              <a:t>Күшәр егете Азат Фазлыев </a:t>
            </a:r>
          </a:p>
          <a:p>
            <a:r>
              <a:rPr lang="tt-RU"/>
              <a:t>һәм аның тормыш иптәше</a:t>
            </a:r>
          </a:p>
          <a:p>
            <a:r>
              <a:rPr lang="tt-RU"/>
              <a:t>Алсу Фазлыева кичәнең </a:t>
            </a:r>
          </a:p>
          <a:p>
            <a:r>
              <a:rPr lang="tt-RU"/>
              <a:t>кадерле кунаклары</a:t>
            </a:r>
            <a:endParaRPr lang="ru-RU"/>
          </a:p>
        </p:txBody>
      </p:sp>
      <p:sp>
        <p:nvSpPr>
          <p:cNvPr id="9230" name="TextBox 4"/>
          <p:cNvSpPr txBox="1">
            <a:spLocks noChangeArrowheads="1"/>
          </p:cNvSpPr>
          <p:nvPr/>
        </p:nvSpPr>
        <p:spPr bwMode="auto">
          <a:xfrm>
            <a:off x="3103563" y="5292725"/>
            <a:ext cx="318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dirty="0"/>
              <a:t>Парламент дәресен Күңгәр </a:t>
            </a:r>
          </a:p>
          <a:p>
            <a:r>
              <a:rPr lang="tt-RU" dirty="0"/>
              <a:t>җирле үзидарә башлыгы</a:t>
            </a:r>
          </a:p>
          <a:p>
            <a:r>
              <a:rPr lang="tt-RU" dirty="0"/>
              <a:t> Галиәхмәтов Илнар Илдар</a:t>
            </a:r>
          </a:p>
          <a:p>
            <a:r>
              <a:rPr lang="tt-RU" dirty="0"/>
              <a:t> улы үткәрә</a:t>
            </a:r>
            <a:endParaRPr lang="ru-RU" dirty="0"/>
          </a:p>
        </p:txBody>
      </p:sp>
      <p:sp>
        <p:nvSpPr>
          <p:cNvPr id="9231" name="TextBox 5"/>
          <p:cNvSpPr txBox="1">
            <a:spLocks noChangeArrowheads="1"/>
          </p:cNvSpPr>
          <p:nvPr/>
        </p:nvSpPr>
        <p:spPr bwMode="auto">
          <a:xfrm>
            <a:off x="3213100" y="7348538"/>
            <a:ext cx="3441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dirty="0"/>
              <a:t>“Универсиада – 2013” темасы </a:t>
            </a:r>
          </a:p>
          <a:p>
            <a:r>
              <a:rPr lang="tt-RU" dirty="0"/>
              <a:t>буенча эшчәнлек  уку елы</a:t>
            </a:r>
          </a:p>
          <a:p>
            <a:r>
              <a:rPr lang="tt-RU" dirty="0"/>
              <a:t> дәвамында тукталмады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94FEE7"/>
            </a:gs>
            <a:gs pos="24000">
              <a:srgbClr val="FEE7F2"/>
            </a:gs>
            <a:gs pos="90000">
              <a:srgbClr val="FAC77D"/>
            </a:gs>
            <a:gs pos="94000">
              <a:srgbClr val="FBA97D"/>
            </a:gs>
            <a:gs pos="69000">
              <a:srgbClr val="FBD49C"/>
            </a:gs>
            <a:gs pos="100000">
              <a:srgbClr val="FEE7F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B3CCD6E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5" t="7401" r="32753" b="22200"/>
          <a:stretch>
            <a:fillRect/>
          </a:stretch>
        </p:blipFill>
        <p:spPr bwMode="auto">
          <a:xfrm>
            <a:off x="458791" y="534813"/>
            <a:ext cx="2301524" cy="235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0586" y="971600"/>
            <a:ext cx="3429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tt-RU" b="1" dirty="0">
                <a:solidFill>
                  <a:srgbClr val="FF0000"/>
                </a:solidFill>
              </a:rPr>
              <a:t>Күшәр төп мәктәбенең Ба-лалар оешмасы Күшәр авылының Әфганчы – ин-терна</a:t>
            </a:r>
            <a:r>
              <a:rPr lang="ru-RU" b="1" dirty="0">
                <a:solidFill>
                  <a:srgbClr val="FF0000"/>
                </a:solidFill>
              </a:rPr>
              <a:t>ц</a:t>
            </a:r>
            <a:r>
              <a:rPr lang="tt-RU" b="1" dirty="0">
                <a:solidFill>
                  <a:srgbClr val="FF0000"/>
                </a:solidFill>
              </a:rPr>
              <a:t>ионалисты Зөлфәт Хәйруллин исемен йөртә</a:t>
            </a:r>
            <a:r>
              <a:rPr lang="tt-RU" dirty="0">
                <a:solidFill>
                  <a:srgbClr val="FF0000"/>
                </a:solidFill>
              </a:rPr>
              <a:t>.</a:t>
            </a:r>
            <a:endParaRPr lang="tt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H:\DCIM\101KC813\101_21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378" y="6477812"/>
            <a:ext cx="2083074" cy="1524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DCIM\101KC813\101_21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0" y="6444209"/>
            <a:ext cx="2083076" cy="1524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100_76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2" b="-7875"/>
          <a:stretch/>
        </p:blipFill>
        <p:spPr bwMode="auto">
          <a:xfrm>
            <a:off x="4162386" y="4760891"/>
            <a:ext cx="2228667" cy="1523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x_f7b75b5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4" t="52118" r="24356"/>
          <a:stretch/>
        </p:blipFill>
        <p:spPr bwMode="auto">
          <a:xfrm>
            <a:off x="3319108" y="2816401"/>
            <a:ext cx="2606344" cy="1731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8520" y="3347864"/>
            <a:ext cx="28620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 smtClean="0"/>
              <a:t>Зөлфәт Хәйруллинның</a:t>
            </a:r>
          </a:p>
          <a:p>
            <a:pPr algn="ctr"/>
            <a:r>
              <a:rPr lang="tt-RU" b="1" dirty="0" smtClean="0"/>
              <a:t> әнисе Нурзия апа һәм</a:t>
            </a:r>
          </a:p>
          <a:p>
            <a:pPr algn="ctr"/>
            <a:r>
              <a:rPr lang="tt-RU" b="1" dirty="0"/>
              <a:t>ә</a:t>
            </a:r>
            <a:r>
              <a:rPr lang="tt-RU" b="1" dirty="0" smtClean="0"/>
              <a:t>тисе Зөфәр абый </a:t>
            </a:r>
          </a:p>
          <a:p>
            <a:pPr algn="ctr"/>
            <a:r>
              <a:rPr lang="tt-RU" b="1" dirty="0" smtClean="0"/>
              <a:t>янында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07629" y="5060960"/>
            <a:ext cx="16257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 smtClean="0"/>
              <a:t>Зөлфәт Хәй-</a:t>
            </a:r>
          </a:p>
          <a:p>
            <a:pPr algn="ctr"/>
            <a:r>
              <a:rPr lang="tt-RU" b="1" dirty="0"/>
              <a:t>р</a:t>
            </a:r>
            <a:r>
              <a:rPr lang="tt-RU" b="1" dirty="0" smtClean="0"/>
              <a:t>уллинны</a:t>
            </a:r>
          </a:p>
          <a:p>
            <a:pPr algn="ctr"/>
            <a:r>
              <a:rPr lang="tt-RU" b="1" dirty="0" smtClean="0"/>
              <a:t> искә алу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34408" y="8278441"/>
            <a:ext cx="4995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dirty="0" smtClean="0"/>
              <a:t>Зөлфәт Хәйруллин хөрмәтенә үткәрелгән</a:t>
            </a:r>
          </a:p>
          <a:p>
            <a:r>
              <a:rPr lang="tt-RU" b="1" dirty="0"/>
              <a:t>ч</a:t>
            </a:r>
            <a:r>
              <a:rPr lang="tt-RU" b="1" dirty="0" smtClean="0"/>
              <a:t>аңгы ярышыннан күренешләр</a:t>
            </a:r>
            <a:endParaRPr lang="ru-RU" b="1" dirty="0"/>
          </a:p>
        </p:txBody>
      </p:sp>
      <p:pic>
        <p:nvPicPr>
          <p:cNvPr id="1028" name="Picture 4" descr="H:\DCIM\101KC813\101_155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9" t="5415" b="13489"/>
          <a:stretch/>
        </p:blipFill>
        <p:spPr bwMode="auto">
          <a:xfrm>
            <a:off x="533685" y="4760891"/>
            <a:ext cx="1955462" cy="1330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96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FFFF"/>
            </a:gs>
            <a:gs pos="32000">
              <a:srgbClr val="FEE7F2"/>
            </a:gs>
            <a:gs pos="98000">
              <a:srgbClr val="FAC77D"/>
            </a:gs>
            <a:gs pos="93000">
              <a:srgbClr val="FBA97D"/>
            </a:gs>
            <a:gs pos="51000">
              <a:srgbClr val="FBD49C"/>
            </a:gs>
            <a:gs pos="68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74890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tt-RU" sz="2400" dirty="0" smtClean="0">
                <a:latin typeface="Palatino Linotype" pitchFamily="18" charset="0"/>
              </a:rPr>
              <a:t>БАЛАЛАР ОЕШМАСЫ. ТАТАРСТАН </a:t>
            </a:r>
            <a:br>
              <a:rPr lang="tt-RU" sz="2400" dirty="0" smtClean="0">
                <a:latin typeface="Palatino Linotype" pitchFamily="18" charset="0"/>
              </a:rPr>
            </a:br>
            <a:r>
              <a:rPr lang="tt-RU" sz="2400" dirty="0" smtClean="0">
                <a:latin typeface="Palatino Linotype" pitchFamily="18" charset="0"/>
              </a:rPr>
              <a:t>ПИОНЕРИЯСЕНӘ   90 ЕЛ</a:t>
            </a:r>
            <a:endParaRPr lang="ru-RU" sz="2400" dirty="0">
              <a:latin typeface="Palatino Linotype" pitchFamily="18" charset="0"/>
            </a:endParaRPr>
          </a:p>
        </p:txBody>
      </p:sp>
      <p:pic>
        <p:nvPicPr>
          <p:cNvPr id="13315" name="Рисунок 6" descr="H:\DCIM\101KC813\101_223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/>
          </a:blip>
          <a:srcRect b="11434"/>
          <a:stretch/>
        </p:blipFill>
        <p:spPr>
          <a:xfrm>
            <a:off x="1852446" y="1245994"/>
            <a:ext cx="2814638" cy="1594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7" name="Рисунок 6" descr="E:\2012-2013 нче уку елы  (1 класс)\SDC10704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10460" b="6489"/>
          <a:stretch/>
        </p:blipFill>
        <p:spPr bwMode="auto">
          <a:xfrm>
            <a:off x="269641" y="6228184"/>
            <a:ext cx="2895600" cy="19068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8" name="Picture 9" descr="SAM_0515"/>
          <p:cNvPicPr/>
          <p:nvPr/>
        </p:nvPicPr>
        <p:blipFill rotWithShape="1">
          <a:blip r:embed="rId4" cstate="print"/>
          <a:srcRect t="6044" b="6809"/>
          <a:stretch/>
        </p:blipFill>
        <p:spPr bwMode="auto">
          <a:xfrm>
            <a:off x="3840163" y="6227763"/>
            <a:ext cx="2663825" cy="1906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2" name="Прямоугольник 8"/>
          <p:cNvSpPr>
            <a:spLocks noChangeArrowheads="1"/>
          </p:cNvSpPr>
          <p:nvPr/>
        </p:nvSpPr>
        <p:spPr bwMode="auto">
          <a:xfrm>
            <a:off x="2657475" y="3929063"/>
            <a:ext cx="236378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b="1"/>
              <a:t> “БезТатарстан Пионериясенең юбилеен каршы-лыйбыз” конкур-сында </a:t>
            </a:r>
            <a:r>
              <a:rPr lang="en-US" b="1"/>
              <a:t>III </a:t>
            </a:r>
            <a:r>
              <a:rPr lang="tt-RU" b="1"/>
              <a:t>урынга лаек булу</a:t>
            </a:r>
            <a:endParaRPr lang="ru-RU" b="1"/>
          </a:p>
        </p:txBody>
      </p:sp>
      <p:pic>
        <p:nvPicPr>
          <p:cNvPr id="13320" name="Picture 9" descr="C:\Users\ЗУЛЬФИЯ\Desktop\ФОТО ШКОЛА\ФОТО ЛАГЕРЬ\101_1353.JPG"/>
          <p:cNvPicPr>
            <a:picLocks noChangeAspect="1" noChangeArrowheads="1"/>
          </p:cNvPicPr>
          <p:nvPr/>
        </p:nvPicPr>
        <p:blipFill rotWithShape="1">
          <a:blip r:embed="rId5" cstate="print">
            <a:extLst/>
          </a:blip>
          <a:srcRect l="26099" t="2526" r="-9117" b="-2526"/>
          <a:stretch/>
        </p:blipFill>
        <p:spPr bwMode="auto">
          <a:xfrm>
            <a:off x="259382" y="3689119"/>
            <a:ext cx="2411378" cy="2119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9224" name="TextBox 1"/>
          <p:cNvSpPr txBox="1">
            <a:spLocks noChangeArrowheads="1"/>
          </p:cNvSpPr>
          <p:nvPr/>
        </p:nvSpPr>
        <p:spPr bwMode="auto">
          <a:xfrm>
            <a:off x="374650" y="3024188"/>
            <a:ext cx="59801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b="1"/>
              <a:t>Лаеклы ялдагы пионерво</a:t>
            </a:r>
            <a:r>
              <a:rPr lang="ru-RU" b="1"/>
              <a:t>жатый Фомина Лилия апа </a:t>
            </a:r>
            <a:r>
              <a:rPr lang="tt-RU" b="1"/>
              <a:t>белән очрашу</a:t>
            </a:r>
            <a:endParaRPr lang="ru-RU" b="1"/>
          </a:p>
        </p:txBody>
      </p:sp>
      <p:sp>
        <p:nvSpPr>
          <p:cNvPr id="9225" name="TextBox 3"/>
          <p:cNvSpPr txBox="1">
            <a:spLocks noChangeArrowheads="1"/>
          </p:cNvSpPr>
          <p:nvPr/>
        </p:nvSpPr>
        <p:spPr bwMode="auto">
          <a:xfrm>
            <a:off x="406400" y="8301038"/>
            <a:ext cx="6232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/>
              <a:t>Пионер         атрибутлары  белән  танышуны, Тимур-</a:t>
            </a:r>
          </a:p>
          <a:p>
            <a:r>
              <a:rPr lang="tt-RU" b="1"/>
              <a:t>чылык</a:t>
            </a:r>
            <a:r>
              <a:rPr lang="ru-RU" b="1"/>
              <a:t>                   </a:t>
            </a:r>
            <a:r>
              <a:rPr lang="tt-RU" b="1"/>
              <a:t>эшен  дәвам итәбез</a:t>
            </a:r>
            <a:endParaRPr lang="ru-RU" b="1"/>
          </a:p>
        </p:txBody>
      </p:sp>
      <p:pic>
        <p:nvPicPr>
          <p:cNvPr id="9226" name="Picture 3"/>
          <p:cNvPicPr>
            <a:picLocks noChangeAspect="1" noChangeArrowheads="1"/>
          </p:cNvPicPr>
          <p:nvPr/>
        </p:nvPicPr>
        <p:blipFill>
          <a:blip r:embed="rId6" cstate="print"/>
          <a:srcRect l="12158" t="11609" r="25349" b="21927"/>
          <a:stretch>
            <a:fillRect/>
          </a:stretch>
        </p:blipFill>
        <p:spPr bwMode="auto">
          <a:xfrm>
            <a:off x="4908550" y="3671888"/>
            <a:ext cx="1436688" cy="2038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FFFF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Двойная волна 16"/>
          <p:cNvSpPr/>
          <p:nvPr/>
        </p:nvSpPr>
        <p:spPr>
          <a:xfrm>
            <a:off x="1089910" y="738489"/>
            <a:ext cx="4642956" cy="507253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858" y="179512"/>
            <a:ext cx="6172200" cy="604887"/>
          </a:xfrm>
        </p:spPr>
        <p:txBody>
          <a:bodyPr/>
          <a:lstStyle/>
          <a:p>
            <a:r>
              <a:rPr lang="tt-RU" sz="2400" b="1" dirty="0" smtClean="0">
                <a:latin typeface="Palatino Linotype" pitchFamily="18" charset="0"/>
              </a:rPr>
              <a:t>“Әкият”ял һәм сәламәтләндерү лагере</a:t>
            </a:r>
            <a:endParaRPr lang="ru-RU" sz="2400" b="1" dirty="0">
              <a:latin typeface="Palatino Linotype" pitchFamily="18" charset="0"/>
            </a:endParaRPr>
          </a:p>
        </p:txBody>
      </p:sp>
      <p:pic>
        <p:nvPicPr>
          <p:cNvPr id="4" name="Picture 4" descr="ВОВ 2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49" y="1403648"/>
            <a:ext cx="1553929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80718" y="1620542"/>
            <a:ext cx="3899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 smtClean="0"/>
              <a:t>Кушлавыч авылында Габдулла </a:t>
            </a:r>
          </a:p>
          <a:p>
            <a:pPr algn="ctr"/>
            <a:r>
              <a:rPr lang="tt-RU" b="1" dirty="0" smtClean="0"/>
              <a:t>Тукай музеенда</a:t>
            </a:r>
            <a:endParaRPr lang="ru-RU" b="1" dirty="0"/>
          </a:p>
        </p:txBody>
      </p:sp>
      <p:pic>
        <p:nvPicPr>
          <p:cNvPr id="6" name="Picture 3" descr="C:\Users\Гульфина\Desktop\лагерь\P10108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66" y="2352332"/>
            <a:ext cx="1616536" cy="1212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1549" y="2717765"/>
            <a:ext cx="2465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 smtClean="0"/>
              <a:t>Әтнә районы по</a:t>
            </a:r>
            <a:r>
              <a:rPr lang="ru-RU" b="1" dirty="0" smtClean="0"/>
              <a:t>ж</a:t>
            </a:r>
            <a:r>
              <a:rPr lang="tt-RU" b="1" dirty="0" smtClean="0"/>
              <a:t>ар</a:t>
            </a:r>
          </a:p>
          <a:p>
            <a:pPr algn="ctr"/>
            <a:r>
              <a:rPr lang="tt-RU" b="1" dirty="0" smtClean="0"/>
              <a:t> бүлекчәсендә</a:t>
            </a:r>
            <a:endParaRPr lang="ru-RU" b="1" dirty="0"/>
          </a:p>
        </p:txBody>
      </p:sp>
      <p:pic>
        <p:nvPicPr>
          <p:cNvPr id="8" name="Picture 4" descr="C:\Users\Гульфина\Desktop\лагерь\P10108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49" y="5224981"/>
            <a:ext cx="1611883" cy="131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/>
          <a:stretch/>
        </p:blipFill>
        <p:spPr bwMode="auto">
          <a:xfrm>
            <a:off x="4293453" y="5224981"/>
            <a:ext cx="1800200" cy="13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C:\Users\Гульфина\Desktop\лагерь\P10108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49" y="3667623"/>
            <a:ext cx="1611883" cy="1232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209033" y="3874429"/>
            <a:ext cx="12608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 smtClean="0"/>
              <a:t>Әтнә </a:t>
            </a:r>
          </a:p>
          <a:p>
            <a:pPr algn="ctr"/>
            <a:r>
              <a:rPr lang="tt-RU" b="1" dirty="0" smtClean="0"/>
              <a:t>музеенда</a:t>
            </a:r>
          </a:p>
          <a:p>
            <a:endParaRPr lang="ru-RU" dirty="0"/>
          </a:p>
        </p:txBody>
      </p:sp>
      <p:pic>
        <p:nvPicPr>
          <p:cNvPr id="13" name="Picture 9" descr="C:\Users\Гульфина\Desktop\лагерь\SAM_047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92" r="5843" b="16943"/>
          <a:stretch>
            <a:fillRect/>
          </a:stretch>
        </p:blipFill>
        <p:spPr bwMode="auto">
          <a:xfrm>
            <a:off x="504862" y="7740351"/>
            <a:ext cx="2299969" cy="11334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2892580" y="7983928"/>
            <a:ext cx="2779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dirty="0" smtClean="0"/>
              <a:t>ЮХИДИ хезмәт-</a:t>
            </a:r>
          </a:p>
          <a:p>
            <a:r>
              <a:rPr lang="tt-RU" b="1" dirty="0" smtClean="0"/>
              <a:t>кәрләре белән очрашу</a:t>
            </a:r>
            <a:endParaRPr lang="ru-RU" b="1" dirty="0"/>
          </a:p>
        </p:txBody>
      </p:sp>
      <p:pic>
        <p:nvPicPr>
          <p:cNvPr id="15" name="Picture 9" descr="G:\DCIM\100OLYMP\P101075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517" y="6830893"/>
            <a:ext cx="1611883" cy="1208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85642" y="735756"/>
            <a:ext cx="338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i="1" dirty="0" smtClean="0"/>
              <a:t>Экскурсияләр, очрашулар...</a:t>
            </a:r>
            <a:endParaRPr lang="ru-RU" b="1" i="1" dirty="0"/>
          </a:p>
        </p:txBody>
      </p:sp>
      <p:pic>
        <p:nvPicPr>
          <p:cNvPr id="18" name="Picture 3" descr="C:\Users\Гульфина\Desktop\лагерь\P101088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962" y="3722176"/>
            <a:ext cx="1824251" cy="1232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291005" y="5266461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 smtClean="0"/>
              <a:t>Сибгат Хәким</a:t>
            </a:r>
          </a:p>
          <a:p>
            <a:pPr algn="ctr"/>
            <a:r>
              <a:rPr lang="tt-RU" b="1" dirty="0" smtClean="0"/>
              <a:t> музеенда.</a:t>
            </a:r>
          </a:p>
          <a:p>
            <a:pPr algn="ctr"/>
            <a:r>
              <a:rPr lang="tt-RU" b="1" dirty="0" smtClean="0"/>
              <a:t> “Изгеләр чиш-</a:t>
            </a:r>
          </a:p>
          <a:p>
            <a:pPr algn="ctr"/>
            <a:r>
              <a:rPr lang="tt-RU" b="1" dirty="0" smtClean="0"/>
              <a:t>мәсе”ндә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48628" y="6830893"/>
            <a:ext cx="3733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b="1" dirty="0" smtClean="0"/>
              <a:t>Күшәр авылы мәчетендә,авыл  мулласы Фәтхрахман абый янында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000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>
            <a:spLocks noChangeArrowheads="1"/>
          </p:cNvSpPr>
          <p:nvPr/>
        </p:nvSpPr>
        <p:spPr bwMode="auto">
          <a:xfrm>
            <a:off x="857250" y="214313"/>
            <a:ext cx="54403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t-RU" sz="2800">
                <a:solidFill>
                  <a:srgbClr val="C00000"/>
                </a:solidFill>
              </a:rPr>
              <a:t>Укучыларга өстәмә белем бирү</a:t>
            </a:r>
          </a:p>
          <a:p>
            <a:pPr algn="ctr"/>
            <a:r>
              <a:rPr lang="tt-RU" sz="2800">
                <a:solidFill>
                  <a:srgbClr val="C00000"/>
                </a:solidFill>
              </a:rPr>
              <a:t> түгәрәкләре  эшчәнлеге</a:t>
            </a:r>
            <a:endParaRPr lang="ru-RU" sz="2800">
              <a:solidFill>
                <a:srgbClr val="C00000"/>
              </a:solidFill>
            </a:endParaRPr>
          </a:p>
        </p:txBody>
      </p:sp>
      <p:sp>
        <p:nvSpPr>
          <p:cNvPr id="8195" name="TextBox 7"/>
          <p:cNvSpPr txBox="1">
            <a:spLocks noChangeArrowheads="1"/>
          </p:cNvSpPr>
          <p:nvPr/>
        </p:nvSpPr>
        <p:spPr bwMode="auto">
          <a:xfrm>
            <a:off x="1214438" y="57864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3543300" y="1539875"/>
            <a:ext cx="2752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>
                <a:solidFill>
                  <a:srgbClr val="0000FF"/>
                </a:solidFill>
              </a:rPr>
              <a:t>Әхлак түгәрәгендә ал-ган белемнәр укучы-ларда инсафлылык, иманлылык тәрбияли</a:t>
            </a:r>
          </a:p>
          <a:p>
            <a:endParaRPr lang="ru-RU"/>
          </a:p>
        </p:txBody>
      </p:sp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376238" y="3549650"/>
            <a:ext cx="30194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>
                <a:solidFill>
                  <a:srgbClr val="0000FF"/>
                </a:solidFill>
              </a:rPr>
              <a:t>Бию түгәрәгендә өйрәнгән биюләрне  </a:t>
            </a:r>
          </a:p>
          <a:p>
            <a:pPr algn="ctr"/>
            <a:r>
              <a:rPr lang="tt-RU">
                <a:solidFill>
                  <a:srgbClr val="0000FF"/>
                </a:solidFill>
              </a:rPr>
              <a:t>бәйрәмнәрдә куябыз...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8198" name="Прямоугольник 2"/>
          <p:cNvSpPr>
            <a:spLocks noChangeArrowheads="1"/>
          </p:cNvSpPr>
          <p:nvPr/>
        </p:nvSpPr>
        <p:spPr bwMode="auto">
          <a:xfrm>
            <a:off x="3424238" y="5345113"/>
            <a:ext cx="3429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/>
              <a:t>Кул эшләре түгәрәгендә матурлыкка өйрәнәбез </a:t>
            </a:r>
            <a:endParaRPr lang="ru-RU"/>
          </a:p>
        </p:txBody>
      </p:sp>
      <p:pic>
        <p:nvPicPr>
          <p:cNvPr id="13" name="Рисунок 21" descr="C:\Documents and Settings\User\Рабочий стол\стенд 1\SDC11789.JPG"/>
          <p:cNvPicPr>
            <a:picLocks noChangeAspect="1" noChangeArrowheads="1"/>
          </p:cNvPicPr>
          <p:nvPr/>
        </p:nvPicPr>
        <p:blipFill>
          <a:blip r:embed="rId2" cstate="print"/>
          <a:srcRect t="25073"/>
          <a:stretch>
            <a:fillRect/>
          </a:stretch>
        </p:blipFill>
        <p:spPr bwMode="auto">
          <a:xfrm>
            <a:off x="568490" y="1411399"/>
            <a:ext cx="2660492" cy="1732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9" descr="D:\картинки\фото\103_PANA\P10309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127" y="4656245"/>
            <a:ext cx="2764305" cy="1638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21" descr="C:\Documents and Settings\User\Рабочий стол\стенд 1\SDC11789.JPG"/>
          <p:cNvPicPr>
            <a:picLocks noChangeAspect="1" noChangeArrowheads="1"/>
          </p:cNvPicPr>
          <p:nvPr/>
        </p:nvPicPr>
        <p:blipFill>
          <a:blip r:embed="rId2" cstate="print"/>
          <a:srcRect t="25073"/>
          <a:stretch>
            <a:fillRect/>
          </a:stretch>
        </p:blipFill>
        <p:spPr bwMode="auto">
          <a:xfrm>
            <a:off x="3589686" y="2843808"/>
            <a:ext cx="2660492" cy="1732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202" name="TextBox 4"/>
          <p:cNvSpPr txBox="1">
            <a:spLocks noChangeArrowheads="1"/>
          </p:cNvSpPr>
          <p:nvPr/>
        </p:nvSpPr>
        <p:spPr bwMode="auto">
          <a:xfrm>
            <a:off x="574675" y="6661150"/>
            <a:ext cx="25892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t-RU"/>
              <a:t>Сәламәт тәндә –</a:t>
            </a:r>
          </a:p>
          <a:p>
            <a:pPr algn="ctr"/>
            <a:r>
              <a:rPr lang="tt-RU"/>
              <a:t>сәламәт акыл. Укучы-</a:t>
            </a:r>
          </a:p>
          <a:p>
            <a:pPr algn="ctr"/>
            <a:r>
              <a:rPr lang="tt-RU"/>
              <a:t>лар спорт түгәрәгенә</a:t>
            </a:r>
          </a:p>
          <a:p>
            <a:pPr algn="ctr"/>
            <a:r>
              <a:rPr lang="tt-RU"/>
              <a:t> яратып йөриләр</a:t>
            </a:r>
            <a:endParaRPr lang="ru-RU"/>
          </a:p>
        </p:txBody>
      </p:sp>
      <p:pic>
        <p:nvPicPr>
          <p:cNvPr id="18" name="Рисунок 8" descr="C:\Users\ЗУЛЬФИЯ\Documents\ФОТО ПАРНИ\101_2009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l="48109" t="13793" r="1" b="50660"/>
          <a:stretch/>
        </p:blipFill>
        <p:spPr bwMode="auto">
          <a:xfrm>
            <a:off x="3260301" y="6516216"/>
            <a:ext cx="3390701" cy="1943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FF99FF">
                <a:alpha val="71000"/>
              </a:srgbClr>
            </a:gs>
            <a:gs pos="1000">
              <a:srgbClr val="00CCCC"/>
            </a:gs>
            <a:gs pos="47000">
              <a:srgbClr val="9999FF"/>
            </a:gs>
            <a:gs pos="96000">
              <a:srgbClr val="2E6792"/>
            </a:gs>
            <a:gs pos="91000">
              <a:srgbClr val="00B0F0"/>
            </a:gs>
            <a:gs pos="97000">
              <a:srgbClr val="1170FF"/>
            </a:gs>
            <a:gs pos="98000">
              <a:srgbClr val="00669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ятно 2 18"/>
          <p:cNvSpPr/>
          <p:nvPr/>
        </p:nvSpPr>
        <p:spPr>
          <a:xfrm rot="1406889">
            <a:off x="184150" y="6789738"/>
            <a:ext cx="3503613" cy="2382837"/>
          </a:xfrm>
          <a:prstGeom prst="irregularSeal2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2924175" y="4589463"/>
            <a:ext cx="3589338" cy="2574925"/>
          </a:xfrm>
          <a:prstGeom prst="irregularSeal1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ятно 2 4"/>
          <p:cNvSpPr/>
          <p:nvPr/>
        </p:nvSpPr>
        <p:spPr>
          <a:xfrm rot="1406889">
            <a:off x="31750" y="2674938"/>
            <a:ext cx="3503613" cy="2382837"/>
          </a:xfrm>
          <a:prstGeom prst="irregularSeal2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ятно 1 1"/>
          <p:cNvSpPr/>
          <p:nvPr/>
        </p:nvSpPr>
        <p:spPr>
          <a:xfrm>
            <a:off x="2708275" y="635000"/>
            <a:ext cx="3471863" cy="2416175"/>
          </a:xfrm>
          <a:prstGeom prst="irregularSeal1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6753" y="107504"/>
            <a:ext cx="6172200" cy="792088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atin typeface="Palatino Linotype" pitchFamily="18" charset="0"/>
              </a:rPr>
              <a:t>С</a:t>
            </a:r>
            <a:r>
              <a:rPr lang="tt-RU" sz="2400" dirty="0" smtClean="0">
                <a:latin typeface="Palatino Linotype" pitchFamily="18" charset="0"/>
              </a:rPr>
              <a:t>Ә</a:t>
            </a:r>
            <a:r>
              <a:rPr lang="ru-RU" sz="2400" dirty="0" smtClean="0">
                <a:latin typeface="Palatino Linotype" pitchFamily="18" charset="0"/>
              </a:rPr>
              <a:t>НГАТЬ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ӨЛКӘСЕНДӘ</a:t>
            </a:r>
            <a:r>
              <a:rPr lang="ru-RU" sz="2400" dirty="0" smtClean="0">
                <a:latin typeface="Palatino Linotype" pitchFamily="18" charset="0"/>
              </a:rPr>
              <a:t> УҢЫШЛАР</a:t>
            </a:r>
            <a:endParaRPr lang="ru-RU" sz="2400" dirty="0">
              <a:latin typeface="Palatino Linotype" pitchFamily="18" charset="0"/>
            </a:endParaRPr>
          </a:p>
        </p:txBody>
      </p:sp>
      <p:pic>
        <p:nvPicPr>
          <p:cNvPr id="18435" name="Picture 2" descr="C:\Users\ЗУЛЬФИЯ\Documents\ФОТО УКУЧЫЛАР\Аюпов Рафи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39989" y="6809730"/>
            <a:ext cx="2211388" cy="19389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436" name="Picture 6" descr="C:\Users\ЗУЛЬФИЯ\Documents\ФОТО УКУЧЫЛАР\Хашимова Рузил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854074"/>
            <a:ext cx="2159000" cy="18780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8437" name="Picture 7" descr="C:\Users\ЗУЛЬФИЯ\Documents\ФОТО УКУЧЫЛАР\Фомина Ал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1138" y="2927350"/>
            <a:ext cx="2159000" cy="1878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8" descr="C:\Users\ЗУЛЬФИЯ\Documents\ФОТО УКУЧЫЛАР\Халикова Камил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814" y="5049042"/>
            <a:ext cx="2162175" cy="1878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TextBox 1"/>
          <p:cNvSpPr txBox="1">
            <a:spLocks noChangeArrowheads="1"/>
          </p:cNvSpPr>
          <p:nvPr/>
        </p:nvSpPr>
        <p:spPr bwMode="auto">
          <a:xfrm>
            <a:off x="3394075" y="1104900"/>
            <a:ext cx="2651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/>
              <a:t> Хашимова Рүзилә</a:t>
            </a:r>
          </a:p>
          <a:p>
            <a:r>
              <a:rPr lang="tt-RU" b="1"/>
              <a:t>“Йолдызлык - 2013”</a:t>
            </a:r>
          </a:p>
          <a:p>
            <a:r>
              <a:rPr lang="tt-RU" b="1"/>
              <a:t>фестиваленең вокал-</a:t>
            </a:r>
          </a:p>
          <a:p>
            <a:r>
              <a:rPr lang="tt-RU" b="1"/>
              <a:t>соло номина</a:t>
            </a:r>
            <a:r>
              <a:rPr lang="ru-RU" b="1"/>
              <a:t>циясен-</a:t>
            </a:r>
          </a:p>
          <a:p>
            <a:r>
              <a:rPr lang="ru-RU" b="1"/>
              <a:t>дә лауреат</a:t>
            </a:r>
          </a:p>
        </p:txBody>
      </p:sp>
      <p:sp>
        <p:nvSpPr>
          <p:cNvPr id="12300" name="Прямоугольник 3"/>
          <p:cNvSpPr>
            <a:spLocks noChangeArrowheads="1"/>
          </p:cNvSpPr>
          <p:nvPr/>
        </p:nvSpPr>
        <p:spPr bwMode="auto">
          <a:xfrm>
            <a:off x="347663" y="3051175"/>
            <a:ext cx="27336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b="1"/>
              <a:t>    Фомина Алия</a:t>
            </a:r>
          </a:p>
          <a:p>
            <a:r>
              <a:rPr lang="tt-RU" b="1"/>
              <a:t>“Йолдызлык - 2013”</a:t>
            </a:r>
          </a:p>
          <a:p>
            <a:r>
              <a:rPr lang="tt-RU" b="1"/>
              <a:t>фестиваленең хо-</a:t>
            </a:r>
          </a:p>
          <a:p>
            <a:r>
              <a:rPr lang="tt-RU" b="1"/>
              <a:t>реография номина-</a:t>
            </a:r>
            <a:r>
              <a:rPr lang="ru-RU" b="1"/>
              <a:t>циясендә дипломант</a:t>
            </a:r>
          </a:p>
          <a:p>
            <a:endParaRPr lang="ru-RU" b="1"/>
          </a:p>
        </p:txBody>
      </p:sp>
      <p:sp>
        <p:nvSpPr>
          <p:cNvPr id="12301" name="Прямоугольник 4"/>
          <p:cNvSpPr>
            <a:spLocks noChangeArrowheads="1"/>
          </p:cNvSpPr>
          <p:nvPr/>
        </p:nvSpPr>
        <p:spPr bwMode="auto">
          <a:xfrm>
            <a:off x="3409950" y="5137150"/>
            <a:ext cx="27336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b="1" dirty="0"/>
              <a:t>  Халикова Камилә</a:t>
            </a:r>
          </a:p>
          <a:p>
            <a:r>
              <a:rPr lang="tt-RU" b="1" dirty="0"/>
              <a:t>“Йолдызлык - 2013”</a:t>
            </a:r>
          </a:p>
          <a:p>
            <a:r>
              <a:rPr lang="tt-RU" b="1" dirty="0"/>
              <a:t>фестиваленең хо-</a:t>
            </a:r>
          </a:p>
          <a:p>
            <a:r>
              <a:rPr lang="tt-RU" b="1" dirty="0"/>
              <a:t>реография номина- </a:t>
            </a:r>
            <a:r>
              <a:rPr lang="ru-RU" b="1" dirty="0" err="1"/>
              <a:t>циясендә </a:t>
            </a:r>
            <a:r>
              <a:rPr lang="ru-RU" b="1" dirty="0"/>
              <a:t>дипломант</a:t>
            </a:r>
          </a:p>
          <a:p>
            <a:endParaRPr lang="ru-RU" b="1" dirty="0"/>
          </a:p>
        </p:txBody>
      </p:sp>
      <p:sp>
        <p:nvSpPr>
          <p:cNvPr id="12302" name="TextBox 6"/>
          <p:cNvSpPr txBox="1">
            <a:spLocks noChangeArrowheads="1"/>
          </p:cNvSpPr>
          <p:nvPr/>
        </p:nvSpPr>
        <p:spPr bwMode="auto">
          <a:xfrm>
            <a:off x="812800" y="7380288"/>
            <a:ext cx="2268538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/>
              <a:t>   Әюпов Рафил</a:t>
            </a:r>
          </a:p>
          <a:p>
            <a:r>
              <a:rPr lang="tt-RU" b="1"/>
              <a:t>“</a:t>
            </a:r>
            <a:r>
              <a:rPr lang="ru-RU" b="1"/>
              <a:t>Ж</a:t>
            </a:r>
            <a:r>
              <a:rPr lang="tt-RU" b="1"/>
              <a:t>ивая классика”</a:t>
            </a:r>
          </a:p>
          <a:p>
            <a:r>
              <a:rPr lang="tt-RU" b="1"/>
              <a:t>нәфис сүз конкур-</a:t>
            </a:r>
          </a:p>
          <a:p>
            <a:r>
              <a:rPr lang="tt-RU" b="1"/>
              <a:t>сында </a:t>
            </a:r>
            <a:r>
              <a:rPr lang="en-US" b="1"/>
              <a:t>III </a:t>
            </a:r>
            <a:r>
              <a:rPr lang="tt-RU" b="1"/>
              <a:t>урын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000">
              <a:srgbClr val="FF99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2068513" y="6540500"/>
            <a:ext cx="2054225" cy="334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621213" y="4984750"/>
            <a:ext cx="1892300" cy="334963"/>
          </a:xfrm>
          <a:prstGeom prst="rect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447925" y="4984750"/>
            <a:ext cx="1901825" cy="317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06375" y="4984750"/>
            <a:ext cx="2054225" cy="317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08288" y="1225550"/>
            <a:ext cx="3667125" cy="668338"/>
          </a:xfrm>
          <a:prstGeom prst="rect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5770" y="251520"/>
            <a:ext cx="6172200" cy="820911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latin typeface="Palatino Linotype" pitchFamily="18" charset="0"/>
              </a:rPr>
              <a:t>СПОРТ ӨЛКӘСЕНДӘ УҢЫШЛАР</a:t>
            </a:r>
            <a:endParaRPr lang="ru-RU" sz="2400" dirty="0">
              <a:latin typeface="Palatino Linotype" pitchFamily="18" charset="0"/>
            </a:endParaRPr>
          </a:p>
        </p:txBody>
      </p:sp>
      <p:pic>
        <p:nvPicPr>
          <p:cNvPr id="19460" name="Picture 4" descr="C:\Users\ЗУЛЬФИЯ\Documents\ФОТО УКУЧЫЛАР\Сафаров Разиль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8" r="2069"/>
          <a:stretch/>
        </p:blipFill>
        <p:spPr bwMode="auto">
          <a:xfrm>
            <a:off x="217488" y="6486532"/>
            <a:ext cx="1755296" cy="18941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Box 4"/>
          <p:cNvSpPr txBox="1">
            <a:spLocks noChangeArrowheads="1"/>
          </p:cNvSpPr>
          <p:nvPr/>
        </p:nvSpPr>
        <p:spPr bwMode="auto">
          <a:xfrm>
            <a:off x="2582863" y="1247775"/>
            <a:ext cx="4117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b="1" i="1"/>
              <a:t>Гилялова Алия, Гарипова Илзи-</a:t>
            </a:r>
          </a:p>
          <a:p>
            <a:pPr algn="ctr"/>
            <a:r>
              <a:rPr lang="tt-RU" b="1" i="1"/>
              <a:t>лә, Аскарова Инзилә</a:t>
            </a:r>
            <a:endParaRPr lang="ru-RU" b="1" i="1"/>
          </a:p>
        </p:txBody>
      </p:sp>
      <p:sp>
        <p:nvSpPr>
          <p:cNvPr id="13322" name="TextBox 8"/>
          <p:cNvSpPr txBox="1">
            <a:spLocks noChangeArrowheads="1"/>
          </p:cNvSpPr>
          <p:nvPr/>
        </p:nvSpPr>
        <p:spPr bwMode="auto">
          <a:xfrm>
            <a:off x="2833688" y="1893888"/>
            <a:ext cx="3641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/>
              <a:t>Баскетбол буенча республика</a:t>
            </a:r>
          </a:p>
          <a:p>
            <a:r>
              <a:rPr lang="tt-RU" b="1"/>
              <a:t>зоналары арасында үткәрел-</a:t>
            </a:r>
          </a:p>
          <a:p>
            <a:r>
              <a:rPr lang="tt-RU" b="1"/>
              <a:t>гән ярышта кызлар коман-</a:t>
            </a:r>
          </a:p>
          <a:p>
            <a:r>
              <a:rPr lang="tt-RU" b="1"/>
              <a:t>дасы </a:t>
            </a:r>
            <a:r>
              <a:rPr lang="en-US" b="1"/>
              <a:t>II </a:t>
            </a:r>
            <a:r>
              <a:rPr lang="ru-RU" b="1"/>
              <a:t>урын</a:t>
            </a:r>
            <a:r>
              <a:rPr lang="tt-RU" b="1"/>
              <a:t>га лаек булды</a:t>
            </a:r>
            <a:endParaRPr lang="ru-RU" b="1"/>
          </a:p>
        </p:txBody>
      </p:sp>
      <p:pic>
        <p:nvPicPr>
          <p:cNvPr id="19465" name="Picture 9" descr="C:\Users\ЗУЛЬФИЯ\Documents\ФОТО УКУЧЫЛАР\Гарипов Ильсаф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308" y="3419872"/>
            <a:ext cx="1520151" cy="1426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C:\Users\ЗУЛЬФИЯ\Documents\ФОТО УКУЧЫЛАР\Фазлыев Рамил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9" y="3419872"/>
            <a:ext cx="1656455" cy="1390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C:\Users\ЗУЛЬФИЯ\Documents\ФОТО УКУЧЫЛАР\Юсупов Айназ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448" y="3435862"/>
            <a:ext cx="1686164" cy="14266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6" name="TextBox 9"/>
          <p:cNvSpPr txBox="1">
            <a:spLocks noChangeArrowheads="1"/>
          </p:cNvSpPr>
          <p:nvPr/>
        </p:nvSpPr>
        <p:spPr bwMode="auto">
          <a:xfrm>
            <a:off x="58738" y="5359400"/>
            <a:ext cx="67738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/>
              <a:t>Баскетбол буенча республика зоналары арасында үткә-</a:t>
            </a:r>
          </a:p>
          <a:p>
            <a:r>
              <a:rPr lang="tt-RU" b="1"/>
              <a:t>релгән ярышта егетләр командасы </a:t>
            </a:r>
            <a:r>
              <a:rPr lang="en-US" b="1"/>
              <a:t>III </a:t>
            </a:r>
            <a:r>
              <a:rPr lang="ru-RU" b="1"/>
              <a:t>урын</a:t>
            </a:r>
            <a:r>
              <a:rPr lang="tt-RU" b="1"/>
              <a:t>га лаек булды</a:t>
            </a:r>
            <a:endParaRPr lang="ru-RU" b="1"/>
          </a:p>
        </p:txBody>
      </p:sp>
      <p:sp>
        <p:nvSpPr>
          <p:cNvPr id="13327" name="TextBox 10"/>
          <p:cNvSpPr txBox="1">
            <a:spLocks noChangeArrowheads="1"/>
          </p:cNvSpPr>
          <p:nvPr/>
        </p:nvSpPr>
        <p:spPr bwMode="auto">
          <a:xfrm>
            <a:off x="217488" y="4951413"/>
            <a:ext cx="2043112" cy="368300"/>
          </a:xfrm>
          <a:prstGeom prst="rect">
            <a:avLst/>
          </a:prstGeom>
          <a:solidFill>
            <a:srgbClr val="FFCC66"/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 i="1" dirty="0"/>
              <a:t>Фазлыев Рамил</a:t>
            </a:r>
            <a:endParaRPr lang="ru-RU" b="1" i="1" dirty="0"/>
          </a:p>
        </p:txBody>
      </p:sp>
      <p:sp>
        <p:nvSpPr>
          <p:cNvPr id="13328" name="TextBox 11"/>
          <p:cNvSpPr txBox="1">
            <a:spLocks noChangeArrowheads="1"/>
          </p:cNvSpPr>
          <p:nvPr/>
        </p:nvSpPr>
        <p:spPr bwMode="auto">
          <a:xfrm>
            <a:off x="2366963" y="4968875"/>
            <a:ext cx="1982787" cy="368300"/>
          </a:xfrm>
          <a:prstGeom prst="rect">
            <a:avLst/>
          </a:prstGeom>
          <a:solidFill>
            <a:srgbClr val="FFCC66"/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 i="1" dirty="0"/>
              <a:t>Гарипов Илсаф</a:t>
            </a:r>
            <a:endParaRPr lang="ru-RU" b="1" i="1" dirty="0"/>
          </a:p>
        </p:txBody>
      </p:sp>
      <p:sp>
        <p:nvSpPr>
          <p:cNvPr id="13329" name="TextBox 12"/>
          <p:cNvSpPr txBox="1">
            <a:spLocks noChangeArrowheads="1"/>
          </p:cNvSpPr>
          <p:nvPr/>
        </p:nvSpPr>
        <p:spPr bwMode="auto">
          <a:xfrm>
            <a:off x="4581525" y="4951413"/>
            <a:ext cx="1997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 i="1"/>
              <a:t>Йосыпов Айназ</a:t>
            </a:r>
            <a:endParaRPr lang="ru-RU" b="1" i="1"/>
          </a:p>
        </p:txBody>
      </p:sp>
      <p:sp>
        <p:nvSpPr>
          <p:cNvPr id="13330" name="TextBox 13"/>
          <p:cNvSpPr txBox="1">
            <a:spLocks noChangeArrowheads="1"/>
          </p:cNvSpPr>
          <p:nvPr/>
        </p:nvSpPr>
        <p:spPr bwMode="auto">
          <a:xfrm>
            <a:off x="2108200" y="6496050"/>
            <a:ext cx="1974850" cy="369888"/>
          </a:xfrm>
          <a:prstGeom prst="rect">
            <a:avLst/>
          </a:prstGeom>
          <a:solidFill>
            <a:srgbClr val="FFCC66"/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 i="1"/>
              <a:t>Сафаров Рәзил</a:t>
            </a:r>
            <a:endParaRPr lang="ru-RU" b="1" i="1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6" y="1220917"/>
            <a:ext cx="2362970" cy="1836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2" name="Picture 3"/>
          <p:cNvPicPr>
            <a:picLocks noChangeAspect="1" noChangeArrowheads="1"/>
          </p:cNvPicPr>
          <p:nvPr/>
        </p:nvPicPr>
        <p:blipFill>
          <a:blip r:embed="rId7" cstate="print"/>
          <a:srcRect l="11609" t="25349" r="21927" b="12158"/>
          <a:stretch>
            <a:fillRect/>
          </a:stretch>
        </p:blipFill>
        <p:spPr bwMode="auto">
          <a:xfrm rot="3651428">
            <a:off x="3932237" y="6710363"/>
            <a:ext cx="16478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33" name="Picture 4"/>
          <p:cNvPicPr>
            <a:picLocks noChangeAspect="1" noChangeArrowheads="1"/>
          </p:cNvPicPr>
          <p:nvPr/>
        </p:nvPicPr>
        <p:blipFill>
          <a:blip r:embed="rId8" cstate="print"/>
          <a:srcRect l="21400" t="7028" r="14035" b="23698"/>
          <a:stretch>
            <a:fillRect/>
          </a:stretch>
        </p:blipFill>
        <p:spPr bwMode="auto">
          <a:xfrm>
            <a:off x="4581525" y="6288088"/>
            <a:ext cx="118745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34" name="AutoShape 20" descr="http://pu19.tomsk.ru/uploads/posts/2013-04/1365949773_diplom-za-iii-mesto.jpg">
            <a:hlinkClick r:id="rId9"/>
          </p:cNvPr>
          <p:cNvSpPr>
            <a:spLocks noChangeAspect="1" noChangeArrowheads="1"/>
          </p:cNvSpPr>
          <p:nvPr/>
        </p:nvSpPr>
        <p:spPr bwMode="auto">
          <a:xfrm>
            <a:off x="155575" y="-2544763"/>
            <a:ext cx="3771900" cy="53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5" name="AutoShape 22" descr="http://pu19.tomsk.ru/uploads/posts/2013-04/1365949773_diplom-za-iii-mesto.jpg">
            <a:hlinkClick r:id="rId9"/>
          </p:cNvPr>
          <p:cNvSpPr>
            <a:spLocks noChangeAspect="1" noChangeArrowheads="1"/>
          </p:cNvSpPr>
          <p:nvPr/>
        </p:nvSpPr>
        <p:spPr bwMode="auto">
          <a:xfrm>
            <a:off x="307975" y="-2392363"/>
            <a:ext cx="3771900" cy="53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6" name="AutoShape 24" descr="http://pu19.tomsk.ru/uploads/posts/2013-04/1365949773_diplom-za-iii-mesto.jpg">
            <a:hlinkClick r:id="rId9"/>
          </p:cNvPr>
          <p:cNvSpPr>
            <a:spLocks noChangeAspect="1" noChangeArrowheads="1"/>
          </p:cNvSpPr>
          <p:nvPr/>
        </p:nvSpPr>
        <p:spPr bwMode="auto">
          <a:xfrm>
            <a:off x="460375" y="-2239963"/>
            <a:ext cx="3771900" cy="53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7" name="AutoShape 26" descr="http://im0-tub-ru.yandex.net/i?id=368343590-68-72&amp;n=21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155575" y="-685800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38" name="Picture 2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424502">
            <a:off x="5203825" y="6497638"/>
            <a:ext cx="133508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217953">
            <a:off x="4838700" y="6370638"/>
            <a:ext cx="1274763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3" t="32668" r="26356"/>
          <a:stretch/>
        </p:blipFill>
        <p:spPr bwMode="auto">
          <a:xfrm>
            <a:off x="4444207" y="7220744"/>
            <a:ext cx="2366962" cy="17637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1" name="TextBox 7"/>
          <p:cNvSpPr txBox="1">
            <a:spLocks noChangeArrowheads="1"/>
          </p:cNvSpPr>
          <p:nvPr/>
        </p:nvSpPr>
        <p:spPr bwMode="auto">
          <a:xfrm>
            <a:off x="1973263" y="7102475"/>
            <a:ext cx="233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Район </a:t>
            </a:r>
            <a:r>
              <a:rPr lang="tt-RU" b="1"/>
              <a:t>һәм респуб-</a:t>
            </a:r>
          </a:p>
          <a:p>
            <a:r>
              <a:rPr lang="tt-RU" b="1"/>
              <a:t>ликакүләм чаңгы </a:t>
            </a:r>
          </a:p>
          <a:p>
            <a:r>
              <a:rPr lang="tt-RU" b="1"/>
              <a:t>ярышлары җиңү-</a:t>
            </a:r>
          </a:p>
          <a:p>
            <a:r>
              <a:rPr lang="tt-RU" b="1"/>
              <a:t>чесе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3857625" y="100012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t-RU" i="1" dirty="0">
              <a:solidFill>
                <a:srgbClr val="990000"/>
              </a:solidFill>
            </a:endParaRPr>
          </a:p>
        </p:txBody>
      </p:sp>
      <p:pic>
        <p:nvPicPr>
          <p:cNvPr id="5" name="Picture 7" descr="1934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500042" y="857224"/>
            <a:ext cx="4143404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school1 005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2357430" y="2714612"/>
            <a:ext cx="4143404" cy="2143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3" descr="010.jpg"/>
          <p:cNvPicPr>
            <a:picLocks noChangeAspect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500042" y="4572000"/>
            <a:ext cx="4071966" cy="22145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" descr="C:\Documents and Settings\user\Рабочий стол\стенд\100_6097.jpg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2143116" y="6357950"/>
            <a:ext cx="4278299" cy="2428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00042" y="76200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   </a:t>
            </a:r>
            <a:r>
              <a:rPr lang="ru-RU" sz="2400" dirty="0" smtClean="0">
                <a:solidFill>
                  <a:srgbClr val="FF0000"/>
                </a:solidFill>
              </a:rPr>
              <a:t>М</a:t>
            </a:r>
            <a:r>
              <a:rPr lang="tt-RU" sz="2400" dirty="0" smtClean="0">
                <a:solidFill>
                  <a:srgbClr val="FF0000"/>
                </a:solidFill>
              </a:rPr>
              <a:t>әктәбебез   төрле   елларда</a:t>
            </a:r>
            <a:r>
              <a:rPr lang="tt-RU" sz="2400" i="1" dirty="0" smtClean="0">
                <a:solidFill>
                  <a:srgbClr val="FF0000"/>
                </a:solidFill>
              </a:rPr>
              <a:t>...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22" y="1142976"/>
            <a:ext cx="179429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rgbClr val="FF0000"/>
                </a:solidFill>
              </a:rPr>
              <a:t>1933 – 34 нче</a:t>
            </a:r>
          </a:p>
          <a:p>
            <a:r>
              <a:rPr lang="tt-RU" dirty="0" smtClean="0">
                <a:solidFill>
                  <a:srgbClr val="FF0000"/>
                </a:solidFill>
              </a:rPr>
              <a:t>     елларда</a:t>
            </a:r>
          </a:p>
          <a:p>
            <a:r>
              <a:rPr lang="tt-RU" dirty="0" smtClean="0">
                <a:solidFill>
                  <a:srgbClr val="FF0000"/>
                </a:solidFill>
              </a:rPr>
              <a:t>    башлангыч мәктәп салына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90" y="3214678"/>
            <a:ext cx="1857388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rgbClr val="FF0000"/>
                </a:solidFill>
              </a:rPr>
              <a:t>1938 нче елда</a:t>
            </a:r>
          </a:p>
          <a:p>
            <a:r>
              <a:rPr lang="tt-RU" dirty="0" smtClean="0">
                <a:solidFill>
                  <a:srgbClr val="FF0000"/>
                </a:solidFill>
              </a:rPr>
              <a:t>ике катлы мәк-тәп төзелә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46" y="5072067"/>
            <a:ext cx="2000264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rgbClr val="FF0000"/>
                </a:solidFill>
              </a:rPr>
              <a:t>1966 нчы елда</a:t>
            </a:r>
          </a:p>
          <a:p>
            <a:r>
              <a:rPr lang="tt-RU" dirty="0" smtClean="0">
                <a:solidFill>
                  <a:srgbClr val="FF0000"/>
                </a:solidFill>
              </a:rPr>
              <a:t>яңа мәктәп саф-</a:t>
            </a:r>
          </a:p>
          <a:p>
            <a:r>
              <a:rPr lang="tt-RU" dirty="0" smtClean="0">
                <a:solidFill>
                  <a:srgbClr val="FF0000"/>
                </a:solidFill>
              </a:rPr>
              <a:t>ка баса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90" y="7286644"/>
            <a:ext cx="178595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rgbClr val="FF0000"/>
                </a:solidFill>
              </a:rPr>
              <a:t>2007 нче елда</a:t>
            </a:r>
          </a:p>
          <a:p>
            <a:r>
              <a:rPr lang="tt-RU" dirty="0" smtClean="0">
                <a:solidFill>
                  <a:srgbClr val="FF0000"/>
                </a:solidFill>
              </a:rPr>
              <a:t>мәктәпкә капи-тал</a:t>
            </a:r>
            <a:r>
              <a:rPr lang="ru-RU" dirty="0" err="1" smtClean="0">
                <a:solidFill>
                  <a:srgbClr val="FF0000"/>
                </a:solidFill>
              </a:rPr>
              <a:t>ь</a:t>
            </a:r>
            <a:r>
              <a:rPr lang="tt-RU" dirty="0" smtClean="0">
                <a:solidFill>
                  <a:srgbClr val="FF0000"/>
                </a:solidFill>
              </a:rPr>
              <a:t> ремонт ясалды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96000">
              <a:srgbClr val="9966FF"/>
            </a:gs>
            <a:gs pos="47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134938" y="8361363"/>
            <a:ext cx="6562725" cy="701675"/>
          </a:xfrm>
          <a:prstGeom prst="horizontalScroll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79375" y="5810250"/>
            <a:ext cx="6697663" cy="738188"/>
          </a:xfrm>
          <a:prstGeom prst="horizontalScroll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Горизонтальный свиток 1"/>
          <p:cNvSpPr/>
          <p:nvPr/>
        </p:nvSpPr>
        <p:spPr>
          <a:xfrm>
            <a:off x="219075" y="2905125"/>
            <a:ext cx="6419850" cy="862013"/>
          </a:xfrm>
          <a:prstGeom prst="horizontalScroll">
            <a:avLst/>
          </a:prstGeom>
          <a:solidFill>
            <a:srgbClr val="FFCC6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2" name="Рисунок 3" descr="E:\2012-2013 нче уку елы  (1 класс)\SDC109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9725" y="1135063"/>
            <a:ext cx="2278063" cy="1708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Объект 5" descr="C:\Users\ЗУЛЬФИЯ\Desktop\ФОТО ШКОЛА\ФОТО ЛАГЕРЬ\101_1452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t="8022"/>
          <a:stretch/>
        </p:blipFill>
        <p:spPr>
          <a:xfrm>
            <a:off x="476250" y="3897313"/>
            <a:ext cx="2505075" cy="17526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Рисунок 6" descr="H:\DCIM\101KC813\101_1587.JPG"/>
          <p:cNvPicPr>
            <a:picLocks noChangeAspect="1" noChangeArrowheads="1"/>
          </p:cNvPicPr>
          <p:nvPr/>
        </p:nvPicPr>
        <p:blipFill rotWithShape="1">
          <a:blip r:embed="rId4" cstate="print"/>
          <a:srcRect l="12463" t="12550" r="3492" b="8728"/>
          <a:stretch/>
        </p:blipFill>
        <p:spPr bwMode="auto">
          <a:xfrm>
            <a:off x="3749675" y="3876675"/>
            <a:ext cx="2497138" cy="1774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Box 1"/>
          <p:cNvSpPr txBox="1">
            <a:spLocks noChangeArrowheads="1"/>
          </p:cNvSpPr>
          <p:nvPr/>
        </p:nvSpPr>
        <p:spPr bwMode="auto">
          <a:xfrm>
            <a:off x="1330325" y="117475"/>
            <a:ext cx="3803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t-RU" sz="2400" b="1">
                <a:latin typeface="Palatino Linotype" pitchFamily="18" charset="0"/>
              </a:rPr>
              <a:t>Иминлекне саклау </a:t>
            </a:r>
          </a:p>
          <a:p>
            <a:pPr algn="ctr"/>
            <a:r>
              <a:rPr lang="tt-RU" sz="2400" b="1">
                <a:latin typeface="Palatino Linotype" pitchFamily="18" charset="0"/>
              </a:rPr>
              <a:t>юнәлешендә эшчәнлек </a:t>
            </a:r>
            <a:endParaRPr lang="ru-RU" sz="2400" b="1">
              <a:latin typeface="Palatino Linotype" pitchFamily="18" charset="0"/>
            </a:endParaRPr>
          </a:p>
        </p:txBody>
      </p:sp>
      <p:pic>
        <p:nvPicPr>
          <p:cNvPr id="15367" name="Рисунок 10" descr="E:\2012-2013 нче уку елы  (1 класс)\SDC109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0" y="1120775"/>
            <a:ext cx="2305050" cy="1722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8"/>
          <p:cNvPicPr>
            <a:picLocks noChangeAspect="1" noChangeArrowheads="1"/>
          </p:cNvPicPr>
          <p:nvPr/>
        </p:nvPicPr>
        <p:blipFill>
          <a:blip r:embed="rId6" cstate="print"/>
          <a:srcRect t="20068"/>
          <a:stretch>
            <a:fillRect/>
          </a:stretch>
        </p:blipFill>
        <p:spPr bwMode="auto">
          <a:xfrm>
            <a:off x="2101850" y="6648450"/>
            <a:ext cx="28352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7" name="TextBox 1"/>
          <p:cNvSpPr txBox="1">
            <a:spLocks noChangeArrowheads="1"/>
          </p:cNvSpPr>
          <p:nvPr/>
        </p:nvSpPr>
        <p:spPr bwMode="auto">
          <a:xfrm>
            <a:off x="219075" y="5994400"/>
            <a:ext cx="6746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 dirty="0"/>
              <a:t>Тәртип сагында торучы вәкилләребез белән очрашулар </a:t>
            </a:r>
            <a:endParaRPr lang="ru-RU" b="1" dirty="0"/>
          </a:p>
        </p:txBody>
      </p:sp>
      <p:sp>
        <p:nvSpPr>
          <p:cNvPr id="14348" name="TextBox 2"/>
          <p:cNvSpPr txBox="1">
            <a:spLocks noChangeArrowheads="1"/>
          </p:cNvSpPr>
          <p:nvPr/>
        </p:nvSpPr>
        <p:spPr bwMode="auto">
          <a:xfrm>
            <a:off x="909638" y="3013075"/>
            <a:ext cx="5391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/>
              <a:t>“Игътибар, балалар!” ак</a:t>
            </a:r>
            <a:r>
              <a:rPr lang="ru-RU" b="1"/>
              <a:t>циясе кысаларында </a:t>
            </a:r>
          </a:p>
          <a:p>
            <a:r>
              <a:rPr lang="ru-RU" b="1"/>
              <a:t>юл йөрү кагыйдәләрен өйрәнү</a:t>
            </a:r>
          </a:p>
        </p:txBody>
      </p:sp>
      <p:sp>
        <p:nvSpPr>
          <p:cNvPr id="14349" name="TextBox 3"/>
          <p:cNvSpPr txBox="1">
            <a:spLocks noChangeArrowheads="1"/>
          </p:cNvSpPr>
          <p:nvPr/>
        </p:nvSpPr>
        <p:spPr bwMode="auto">
          <a:xfrm>
            <a:off x="0" y="8480425"/>
            <a:ext cx="6999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b="1" dirty="0"/>
              <a:t>     МЧС көне  уңаенан –”Кыенлык килсә – югалып калма!”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Блок-схема: процесс 22"/>
          <p:cNvSpPr/>
          <p:nvPr/>
        </p:nvSpPr>
        <p:spPr>
          <a:xfrm>
            <a:off x="188640" y="4860032"/>
            <a:ext cx="6408712" cy="4320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3857625" y="100012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t-RU" i="1" dirty="0">
              <a:solidFill>
                <a:srgbClr val="99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42" y="76200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   </a:t>
            </a:r>
            <a:endParaRPr lang="ru-RU" sz="2400" i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656" y="4644008"/>
            <a:ext cx="65253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 b="1" dirty="0" smtClean="0">
              <a:solidFill>
                <a:srgbClr val="0000FF"/>
              </a:solidFill>
            </a:endParaRPr>
          </a:p>
          <a:p>
            <a:r>
              <a:rPr lang="tt-RU" sz="1600" b="1" dirty="0" smtClean="0">
                <a:solidFill>
                  <a:schemeClr val="bg1"/>
                </a:solidFill>
              </a:rPr>
              <a:t>Мәктәптә барлыгы 71 укучы белем ала. 15 укытучы эшли.</a:t>
            </a:r>
          </a:p>
          <a:p>
            <a:endParaRPr lang="tt-RU" sz="1600" dirty="0" smtClean="0">
              <a:solidFill>
                <a:srgbClr val="0000FF"/>
              </a:solidFill>
            </a:endParaRPr>
          </a:p>
          <a:p>
            <a:r>
              <a:rPr lang="tt-RU" sz="1600" b="1" i="1" dirty="0" smtClean="0">
                <a:solidFill>
                  <a:srgbClr val="FF0000"/>
                </a:solidFill>
              </a:rPr>
              <a:t>Категорияләр буенча кадрлар составы</a:t>
            </a:r>
            <a:r>
              <a:rPr lang="tt-RU" sz="1600" b="1" i="1" dirty="0" smtClean="0">
                <a:solidFill>
                  <a:srgbClr val="0000FF"/>
                </a:solidFill>
              </a:rPr>
              <a:t>:</a:t>
            </a:r>
          </a:p>
          <a:p>
            <a:endParaRPr lang="tt-RU" sz="1600" dirty="0" smtClean="0">
              <a:solidFill>
                <a:srgbClr val="0000FF"/>
              </a:solidFill>
            </a:endParaRPr>
          </a:p>
          <a:p>
            <a:r>
              <a:rPr lang="tt-RU" sz="1600" dirty="0" smtClean="0">
                <a:solidFill>
                  <a:srgbClr val="0000FF"/>
                </a:solidFill>
              </a:rPr>
              <a:t>Беренче категорияле – 10</a:t>
            </a:r>
          </a:p>
          <a:p>
            <a:r>
              <a:rPr lang="tt-RU" sz="1600" dirty="0" smtClean="0">
                <a:solidFill>
                  <a:srgbClr val="0000FF"/>
                </a:solidFill>
              </a:rPr>
              <a:t>Икенче категорияле – 2</a:t>
            </a:r>
          </a:p>
          <a:p>
            <a:r>
              <a:rPr lang="tt-RU" sz="1600" dirty="0" smtClean="0">
                <a:solidFill>
                  <a:srgbClr val="0000FF"/>
                </a:solidFill>
              </a:rPr>
              <a:t>Категорияләре юк – 3</a:t>
            </a:r>
          </a:p>
          <a:p>
            <a:pPr algn="r"/>
            <a:endParaRPr lang="tt-RU" sz="1600" dirty="0" smtClean="0">
              <a:solidFill>
                <a:srgbClr val="0000FF"/>
              </a:solidFill>
            </a:endParaRPr>
          </a:p>
          <a:p>
            <a:pPr algn="r"/>
            <a:endParaRPr lang="tt-RU" sz="1600" b="1" i="1" dirty="0" smtClean="0">
              <a:solidFill>
                <a:srgbClr val="0000FF"/>
              </a:solidFill>
            </a:endParaRPr>
          </a:p>
          <a:p>
            <a:pPr algn="r"/>
            <a:r>
              <a:rPr lang="tt-RU" sz="1600" b="1" i="1" dirty="0" smtClean="0">
                <a:solidFill>
                  <a:srgbClr val="FF0000"/>
                </a:solidFill>
              </a:rPr>
              <a:t>Ста</a:t>
            </a:r>
            <a:r>
              <a:rPr lang="ru-RU" sz="1600" b="1" i="1" dirty="0" smtClean="0">
                <a:solidFill>
                  <a:srgbClr val="FF0000"/>
                </a:solidFill>
              </a:rPr>
              <a:t>ж</a:t>
            </a:r>
            <a:r>
              <a:rPr lang="tt-RU" sz="1600" b="1" i="1" dirty="0" smtClean="0">
                <a:solidFill>
                  <a:srgbClr val="FF0000"/>
                </a:solidFill>
              </a:rPr>
              <a:t>  буенча кадрлар составы:</a:t>
            </a:r>
          </a:p>
          <a:p>
            <a:pPr algn="r"/>
            <a:endParaRPr lang="tt-RU" sz="1600" dirty="0" smtClean="0">
              <a:solidFill>
                <a:srgbClr val="0000FF"/>
              </a:solidFill>
            </a:endParaRPr>
          </a:p>
          <a:p>
            <a:pPr algn="r"/>
            <a:r>
              <a:rPr lang="tt-RU" sz="1600" dirty="0" smtClean="0">
                <a:solidFill>
                  <a:srgbClr val="0000FF"/>
                </a:solidFill>
              </a:rPr>
              <a:t>5 – 10 ел – 1</a:t>
            </a:r>
          </a:p>
          <a:p>
            <a:pPr algn="r"/>
            <a:r>
              <a:rPr lang="tt-RU" sz="1600" dirty="0" smtClean="0">
                <a:solidFill>
                  <a:srgbClr val="0000FF"/>
                </a:solidFill>
              </a:rPr>
              <a:t>10– 15 ел – 1</a:t>
            </a:r>
          </a:p>
          <a:p>
            <a:pPr algn="r"/>
            <a:r>
              <a:rPr lang="tt-RU" sz="1600" dirty="0" smtClean="0">
                <a:solidFill>
                  <a:srgbClr val="0000FF"/>
                </a:solidFill>
              </a:rPr>
              <a:t>15 – 20  ел – 4</a:t>
            </a:r>
          </a:p>
          <a:p>
            <a:pPr algn="r"/>
            <a:r>
              <a:rPr lang="tt-RU" sz="1600" dirty="0" smtClean="0">
                <a:solidFill>
                  <a:srgbClr val="0000FF"/>
                </a:solidFill>
              </a:rPr>
              <a:t>20 – 25 ел – 4</a:t>
            </a:r>
          </a:p>
          <a:p>
            <a:pPr algn="r"/>
            <a:r>
              <a:rPr lang="tt-RU" sz="1600" dirty="0" smtClean="0">
                <a:solidFill>
                  <a:srgbClr val="0000FF"/>
                </a:solidFill>
              </a:rPr>
              <a:t>25 елдан артык - 5</a:t>
            </a:r>
          </a:p>
          <a:p>
            <a:endParaRPr lang="tt-RU" sz="1600" dirty="0" smtClean="0">
              <a:solidFill>
                <a:srgbClr val="0000FF"/>
              </a:solidFill>
            </a:endParaRPr>
          </a:p>
          <a:p>
            <a:endParaRPr lang="tt-RU" dirty="0" smtClean="0"/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36712" y="107504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dirty="0" smtClean="0">
                <a:solidFill>
                  <a:srgbClr val="0000FF"/>
                </a:solidFill>
              </a:rPr>
              <a:t>         </a:t>
            </a:r>
            <a:r>
              <a:rPr lang="tt-RU" sz="2400" b="1" i="1" dirty="0" smtClean="0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Безнең коллектив...</a:t>
            </a:r>
            <a:r>
              <a:rPr lang="tt-RU" sz="2400" b="1" dirty="0" smtClean="0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 </a:t>
            </a:r>
            <a:endParaRPr lang="ru-RU" sz="2400" b="1" dirty="0"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861048" y="5652120"/>
          <a:ext cx="3175248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32656" y="7164288"/>
          <a:ext cx="2656998" cy="175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6801" name="Picture 1" descr="F:\фото учителя\фотографии\1 m 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2936" y="611560"/>
            <a:ext cx="966028" cy="1438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2" name="Picture 2" descr="F:\фото учителя\фотографии\1 m 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6832" y="827584"/>
            <a:ext cx="822011" cy="12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3" name="Picture 3" descr="F:\фото учителя\фотографии\1 m 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3056" y="827584"/>
            <a:ext cx="815742" cy="1214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4" name="Picture 4" descr="F:\фото учителя\фотографии\1 m 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6632" y="2843808"/>
            <a:ext cx="894019" cy="1331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5" name="Picture 5" descr="F:\фото учителя\фотографии\1 m 5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6632" y="1259632"/>
            <a:ext cx="822011" cy="122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6" name="Picture 6" descr="F:\фото учителя\фотографии\1 m 4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33256" y="1331640"/>
            <a:ext cx="821312" cy="1223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7" name="Picture 7" descr="F:\фото учителя\фотографии\1 m 4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52736" y="1115616"/>
            <a:ext cx="797311" cy="1187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8" name="Picture 8" descr="F:\фото учителя\фотографии\1 m 4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41168" y="2699792"/>
            <a:ext cx="870365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09" name="Picture 9" descr="F:\фото учителя\фотографии\1 m 1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80928" y="3563888"/>
            <a:ext cx="900634" cy="1269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10" name="Picture 10" descr="F:\фото учителя\фотографии\1 m 1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52736" y="2699792"/>
            <a:ext cx="864096" cy="1286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9" descr="D:\фото школы\101_0267.JPG"/>
          <p:cNvPicPr>
            <a:picLocks noChangeAspect="1" noChangeArrowheads="1"/>
          </p:cNvPicPr>
          <p:nvPr/>
        </p:nvPicPr>
        <p:blipFill>
          <a:blip r:embed="rId14" cstate="print">
            <a:lum/>
          </a:blip>
          <a:srcRect l="64804" t="24208" r="14715" b="36345"/>
          <a:stretch>
            <a:fillRect/>
          </a:stretch>
        </p:blipFill>
        <p:spPr bwMode="auto">
          <a:xfrm>
            <a:off x="3933056" y="2411760"/>
            <a:ext cx="864096" cy="1225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11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97152" y="1043608"/>
            <a:ext cx="864096" cy="1256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15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852936" y="2195736"/>
            <a:ext cx="974154" cy="1276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17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988840" y="2411760"/>
            <a:ext cx="792906" cy="1232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6818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921896" y="2915816"/>
            <a:ext cx="819472" cy="1280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2696" y="467544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dirty="0" smtClean="0">
                <a:solidFill>
                  <a:srgbClr val="FF0000"/>
                </a:solidFill>
                <a:latin typeface="Palatino Linotype" pitchFamily="18" charset="0"/>
              </a:rPr>
              <a:t>Мәктәпнең методик темасы:</a:t>
            </a:r>
            <a:endParaRPr lang="ru-RU" sz="20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0648" y="1115616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chemeClr val="accent1">
                    <a:lumMod val="75000"/>
                  </a:schemeClr>
                </a:solidFill>
                <a:latin typeface="Palatino Linotype" pitchFamily="18" charset="0"/>
              </a:rPr>
              <a:t>“Шәхескә юнәлдерелгән технологияләр аша укучыларның танып – белү һәм иҗади сәләтләрен, укытучыларның иҗади компетентлыгын үстерү</a:t>
            </a:r>
            <a:r>
              <a:rPr lang="tt-RU" dirty="0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620688" y="3707904"/>
          <a:ext cx="590465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4704" y="3059832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dirty="0" smtClean="0">
                <a:solidFill>
                  <a:srgbClr val="FF0000"/>
                </a:solidFill>
                <a:latin typeface="Palatino Linotype" pitchFamily="18" charset="0"/>
              </a:rPr>
              <a:t>                 Бурычлар:</a:t>
            </a:r>
            <a:endParaRPr lang="ru-RU" sz="20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60648" y="4912817"/>
          <a:ext cx="6264699" cy="4136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792088"/>
                <a:gridCol w="936104"/>
                <a:gridCol w="936104"/>
                <a:gridCol w="864096"/>
                <a:gridCol w="864096"/>
                <a:gridCol w="792091"/>
              </a:tblGrid>
              <a:tr h="50723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/>
                        <a:t>Уку</a:t>
                      </a:r>
                      <a:endParaRPr lang="ru-RU" sz="1200" dirty="0" smtClean="0"/>
                    </a:p>
                    <a:p>
                      <a:pPr algn="ctr"/>
                      <a:r>
                        <a:rPr lang="ru-RU" sz="1200" dirty="0" err="1" smtClean="0"/>
                        <a:t>елы</a:t>
                      </a:r>
                      <a:endParaRPr lang="ru-RU" sz="1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 2010</a:t>
                      </a:r>
                      <a:r>
                        <a:rPr lang="ru-RU" sz="1600" baseline="0" dirty="0" smtClean="0"/>
                        <a:t> - 2011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2011-2012</a:t>
                      </a:r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2012</a:t>
                      </a:r>
                      <a:r>
                        <a:rPr lang="ru-RU" sz="1600" baseline="0" dirty="0" smtClean="0"/>
                        <a:t> - 2013</a:t>
                      </a:r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8937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предмет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/>
                        <a:t>өлг.</a:t>
                      </a:r>
                    </a:p>
                    <a:p>
                      <a:pPr algn="ctr"/>
                      <a:r>
                        <a:rPr lang="tt-RU" sz="1400" dirty="0" smtClean="0"/>
                        <a:t>%</a:t>
                      </a:r>
                      <a:endParaRPr lang="ru-RU" sz="1400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/>
                        <a:t>сыйф</a:t>
                      </a:r>
                    </a:p>
                    <a:p>
                      <a:pPr algn="ctr"/>
                      <a:r>
                        <a:rPr lang="tt-RU" sz="1400" dirty="0" smtClean="0"/>
                        <a:t>%</a:t>
                      </a:r>
                      <a:endParaRPr lang="ru-RU" sz="1400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/>
                        <a:t>өлг.</a:t>
                      </a:r>
                    </a:p>
                    <a:p>
                      <a:pPr algn="ctr"/>
                      <a:r>
                        <a:rPr lang="tt-RU" sz="1400" dirty="0" smtClean="0"/>
                        <a:t>%</a:t>
                      </a:r>
                      <a:endParaRPr lang="ru-RU" sz="1400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/>
                        <a:t>сыйф%</a:t>
                      </a:r>
                      <a:endParaRPr lang="ru-RU" sz="1400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/>
                        <a:t>өлг.</a:t>
                      </a:r>
                    </a:p>
                    <a:p>
                      <a:pPr algn="ctr"/>
                      <a:r>
                        <a:rPr lang="tt-RU" sz="1400" dirty="0" smtClean="0"/>
                        <a:t>%</a:t>
                      </a:r>
                      <a:endParaRPr lang="ru-RU" sz="1400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/>
                        <a:t>сыйф</a:t>
                      </a:r>
                    </a:p>
                    <a:p>
                      <a:pPr algn="ctr"/>
                      <a:r>
                        <a:rPr lang="tt-RU" sz="1400" dirty="0" smtClean="0"/>
                        <a:t>%</a:t>
                      </a:r>
                      <a:endParaRPr lang="ru-RU" sz="1400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</a:tr>
              <a:tr h="473418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Рус.яз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66,7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33,3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62,5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787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Матем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33,3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75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44,4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787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Татар теле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787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Җәм.б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-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-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3418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Химия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-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-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3418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Биология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-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-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/>
                        <a:t>100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3418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Palatino Linotype" pitchFamily="18" charset="0"/>
                        </a:rPr>
                        <a:t>Физика</a:t>
                      </a:r>
                      <a:endParaRPr lang="ru-RU" sz="1400" dirty="0">
                        <a:latin typeface="Palatino Linotyp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68760" y="4427984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rgbClr val="0000FF"/>
                </a:solidFill>
              </a:rPr>
              <a:t>ГИА  ( яңа формада) нәтиҗәләре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60648" y="179512"/>
          <a:ext cx="6192689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4581"/>
                <a:gridCol w="944710"/>
                <a:gridCol w="997194"/>
                <a:gridCol w="962068"/>
                <a:gridCol w="962068"/>
                <a:gridCol w="962068"/>
              </a:tblGrid>
              <a:tr h="593666"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Күрсәткечләр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2008/09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2009/10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2010/11</a:t>
                      </a:r>
                      <a:endParaRPr lang="tt-RU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2011/12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8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2012/13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93666"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Укучылар</a:t>
                      </a:r>
                      <a:r>
                        <a:rPr lang="tt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саны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69</a:t>
                      </a: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  <a:p>
                      <a:pPr algn="ctr"/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3666">
                <a:tc>
                  <a:txBody>
                    <a:bodyPr/>
                    <a:lstStyle/>
                    <a:p>
                      <a:pPr algn="ctr"/>
                      <a:r>
                        <a:rPr lang="tt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сыйн. </a:t>
                      </a:r>
                    </a:p>
                    <a:p>
                      <a:pPr algn="ctr"/>
                      <a:r>
                        <a:rPr lang="tt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керүчеләр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848094"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Чыг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tt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</a:p>
                    <a:p>
                      <a:pPr algn="ctr"/>
                      <a:r>
                        <a:rPr lang="tt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сыйныф укуч.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3666"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Күңгәр</a:t>
                      </a:r>
                      <a:r>
                        <a:rPr lang="tt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у.м.</a:t>
                      </a:r>
                    </a:p>
                    <a:p>
                      <a:pPr algn="ctr"/>
                      <a:r>
                        <a:rPr lang="tt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баручылар</a:t>
                      </a:r>
                      <a:endParaRPr lang="tt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3666"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ССУЗ га </a:t>
                      </a:r>
                      <a:r>
                        <a:rPr lang="tt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керүчеләр</a:t>
                      </a:r>
                      <a:endParaRPr lang="tt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5</a:t>
                      </a:r>
                      <a:endParaRPr lang="en-US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90" y="1142975"/>
          <a:ext cx="6383062" cy="7306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885"/>
                <a:gridCol w="1001689"/>
                <a:gridCol w="1057338"/>
                <a:gridCol w="1020095"/>
                <a:gridCol w="920951"/>
                <a:gridCol w="936104"/>
              </a:tblGrid>
              <a:tr h="905416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Олимпиадалар,</a:t>
                      </a:r>
                      <a:r>
                        <a:rPr lang="tt-RU" sz="14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конкурслар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2008</a:t>
                      </a:r>
                      <a:r>
                        <a:rPr lang="en-US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tt-RU" sz="14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tt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2010-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tt-RU" sz="14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tt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2011-2012</a:t>
                      </a:r>
                      <a:endParaRPr lang="tt-RU" sz="14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2012-2013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51401">
                <a:tc>
                  <a:txBody>
                    <a:bodyPr/>
                    <a:lstStyle/>
                    <a:p>
                      <a:pPr algn="ctr"/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технология</a:t>
                      </a:r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I-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I-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</a:t>
                      </a:r>
                      <a:endParaRPr lang="en-US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I-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</a:t>
                      </a:r>
                      <a:endParaRPr lang="en-US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560052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tt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тарих</a:t>
                      </a:r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560052"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620620"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әдәбият</a:t>
                      </a: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  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909460"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“ АБВГДейка”</a:t>
                      </a: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конкурсы</a:t>
                      </a:r>
                    </a:p>
                    <a:p>
                      <a:pPr algn="ctr"/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-инг.т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 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“Яш</a:t>
                      </a:r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филолог»</a:t>
                      </a:r>
                    </a:p>
                    <a:p>
                      <a:pPr algn="ctr"/>
                      <a:r>
                        <a:rPr lang="ru-RU" sz="1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номинац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Әйләнә</a:t>
                      </a:r>
                      <a:r>
                        <a:rPr lang="tt-RU" sz="1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-тирә дөн</a:t>
                      </a:r>
                      <a:r>
                        <a:rPr lang="ru-RU" sz="1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ья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2 </a:t>
                      </a:r>
                      <a:r>
                        <a:rPr lang="ru-RU" sz="1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урын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математика – 3 </a:t>
                      </a:r>
                      <a:r>
                        <a:rPr lang="ru-RU" sz="1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урын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596515"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Ш.Мәрҗани</a:t>
                      </a: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ис.конф-я</a:t>
                      </a:r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дәр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дипл.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Рәхмәт</a:t>
                      </a:r>
                      <a:r>
                        <a:rPr lang="tt-RU" sz="1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хаты</a:t>
                      </a: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dirty="0" err="1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Куркынычсыз</a:t>
                      </a:r>
                      <a:r>
                        <a:rPr lang="ru-RU" sz="14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</a:t>
                      </a:r>
                      <a:r>
                        <a:rPr lang="tt-RU" sz="1400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әгәрмәч”</a:t>
                      </a:r>
                      <a:endParaRPr lang="ru-RU" sz="14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tt-RU" sz="1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endParaRPr lang="tt-RU" sz="1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060848" y="179512"/>
            <a:ext cx="27574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t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Нәтиҗәләр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rgbClr val="FFC0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" name="Picture 9" descr="D:\фото школы\101_0267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64804" t="24208" r="14715" b="36345"/>
          <a:stretch>
            <a:fillRect/>
          </a:stretch>
        </p:blipFill>
        <p:spPr bwMode="auto">
          <a:xfrm>
            <a:off x="260648" y="827584"/>
            <a:ext cx="180020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3" name="TextBox 8"/>
          <p:cNvSpPr txBox="1">
            <a:spLocks noChangeArrowheads="1"/>
          </p:cNvSpPr>
          <p:nvPr/>
        </p:nvSpPr>
        <p:spPr bwMode="auto">
          <a:xfrm>
            <a:off x="1484784" y="250825"/>
            <a:ext cx="35283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2000" b="1" i="1" dirty="0" smtClean="0">
                <a:solidFill>
                  <a:srgbClr val="FF0000"/>
                </a:solidFill>
              </a:rPr>
              <a:t>Әскәров Фаил Мәлик улы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204864" y="755576"/>
            <a:ext cx="4464496" cy="136815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t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3186" name="Picture 2" descr="F:\фото учителя\фотографии\1 B 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3779911"/>
            <a:ext cx="1512168" cy="2279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348880" y="899592"/>
            <a:ext cx="45091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Әскәров Фаил Мәлик улы, </a:t>
            </a:r>
            <a:r>
              <a:rPr lang="en-US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квал. категорияле</a:t>
            </a:r>
          </a:p>
          <a:p>
            <a:r>
              <a:rPr lang="tt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технология укытучысы. Менә инде 8 ел рәттән укучылары  технология буенча Бөтенроссия укучылар олимпиадасының 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этабының җиңүчеләре, региональ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этабының җиңүчеләре һәм призерлары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tt-RU" sz="1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10" descr="C:\Users\кушар\Desktop\стенд дипломнар\алмаз1.jpg"/>
          <p:cNvPicPr>
            <a:picLocks noChangeAspect="1" noChangeArrowheads="1"/>
          </p:cNvPicPr>
          <p:nvPr/>
        </p:nvPicPr>
        <p:blipFill>
          <a:blip r:embed="rId4" cstate="print"/>
          <a:srcRect l="7692" t="5173" r="5128" b="1724"/>
          <a:stretch>
            <a:fillRect/>
          </a:stretch>
        </p:blipFill>
        <p:spPr bwMode="auto">
          <a:xfrm>
            <a:off x="4797152" y="6372200"/>
            <a:ext cx="1021809" cy="14934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70" name="Picture 11" descr="C:\Users\кушар\Desktop\стенд дипломнар\алмаз 3.jpg"/>
          <p:cNvPicPr>
            <a:picLocks noChangeAspect="1" noChangeArrowheads="1"/>
          </p:cNvPicPr>
          <p:nvPr/>
        </p:nvPicPr>
        <p:blipFill>
          <a:blip r:embed="rId5" cstate="print"/>
          <a:srcRect l="7143" t="2563" r="7143"/>
          <a:stretch>
            <a:fillRect/>
          </a:stretch>
        </p:blipFill>
        <p:spPr bwMode="auto">
          <a:xfrm>
            <a:off x="3717032" y="5940152"/>
            <a:ext cx="1030239" cy="14872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271" name="Picture 12" descr="C:\Users\кушар\Desktop\стенд дипломнар\алмаз 2.jpg"/>
          <p:cNvPicPr>
            <a:picLocks noChangeAspect="1" noChangeArrowheads="1"/>
          </p:cNvPicPr>
          <p:nvPr/>
        </p:nvPicPr>
        <p:blipFill>
          <a:blip r:embed="rId6" cstate="print"/>
          <a:srcRect l="6369" r="6052" b="1724"/>
          <a:stretch>
            <a:fillRect/>
          </a:stretch>
        </p:blipFill>
        <p:spPr bwMode="auto">
          <a:xfrm>
            <a:off x="5846037" y="7236296"/>
            <a:ext cx="1011963" cy="14409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274" name="TextBox 9"/>
          <p:cNvSpPr txBox="1">
            <a:spLocks noChangeArrowheads="1"/>
          </p:cNvSpPr>
          <p:nvPr/>
        </p:nvSpPr>
        <p:spPr bwMode="auto">
          <a:xfrm>
            <a:off x="1700808" y="3851920"/>
            <a:ext cx="216024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Әскәров Нияз, 2012-2013 уку елында  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фәне буенча Бөтенроссия укучылар олимпиадасының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этабында - </a:t>
            </a:r>
            <a:r>
              <a:rPr lang="en-US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урын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региональ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этабының призеры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C:\Documents and Settings\Kushar\Рабочий стол\фото школа\101_0368.JPG"/>
          <p:cNvPicPr/>
          <p:nvPr/>
        </p:nvPicPr>
        <p:blipFill>
          <a:blip r:embed="rId7" cstate="print">
            <a:lum/>
          </a:blip>
          <a:srcRect l="37578" t="14882" r="32618" b="20571"/>
          <a:stretch>
            <a:fillRect/>
          </a:stretch>
        </p:blipFill>
        <p:spPr bwMode="auto">
          <a:xfrm>
            <a:off x="188640" y="6084168"/>
            <a:ext cx="1512168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1772816" y="6084168"/>
            <a:ext cx="2276872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Сафаров Алмаз , 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2011-2012 уку елында 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фәне буенча Бөтенроссия укучылар олимпиадасының регионал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этабында - </a:t>
            </a:r>
            <a:r>
              <a:rPr lang="en-US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урын, 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йомгаклау этабында  </a:t>
            </a:r>
            <a:r>
              <a:rPr lang="tt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“Разработка средств механизации и автоматизации”номинациясе буенча җиңүче.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29" name="Picture 1" descr="C:\Documents and Settings\Admin\Рабочий стол\Хашимов колхоз\2013-08-14\Image0005.JPG"/>
          <p:cNvPicPr>
            <a:picLocks noChangeAspect="1" noChangeArrowheads="1"/>
          </p:cNvPicPr>
          <p:nvPr/>
        </p:nvPicPr>
        <p:blipFill>
          <a:blip r:embed="rId8" cstate="print"/>
          <a:srcRect t="5804"/>
          <a:stretch>
            <a:fillRect/>
          </a:stretch>
        </p:blipFill>
        <p:spPr bwMode="auto">
          <a:xfrm>
            <a:off x="3789040" y="3851920"/>
            <a:ext cx="949479" cy="12645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3730" name="Picture 2" descr="C:\Documents and Settings\Admin\Рабочий стол\Хашимов колхоз\2013-08-14\Image0007.JPG"/>
          <p:cNvPicPr>
            <a:picLocks noChangeAspect="1" noChangeArrowheads="1"/>
          </p:cNvPicPr>
          <p:nvPr/>
        </p:nvPicPr>
        <p:blipFill>
          <a:blip r:embed="rId9" cstate="print"/>
          <a:srcRect t="8166" r="705"/>
          <a:stretch>
            <a:fillRect/>
          </a:stretch>
        </p:blipFill>
        <p:spPr bwMode="auto">
          <a:xfrm>
            <a:off x="4797152" y="4355977"/>
            <a:ext cx="1046259" cy="1368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3731" name="Picture 3" descr="C:\Documents and Settings\Admin\Рабочий стол\Хашимов колхоз\2013-08-14\Image0008.JPG"/>
          <p:cNvPicPr>
            <a:picLocks noChangeAspect="1" noChangeArrowheads="1"/>
          </p:cNvPicPr>
          <p:nvPr/>
        </p:nvPicPr>
        <p:blipFill>
          <a:blip r:embed="rId10" cstate="print"/>
          <a:srcRect l="4641" t="4856" r="469"/>
          <a:stretch>
            <a:fillRect/>
          </a:stretch>
        </p:blipFill>
        <p:spPr bwMode="auto">
          <a:xfrm>
            <a:off x="5892940" y="5220072"/>
            <a:ext cx="965060" cy="1368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2" name="Рисунок 21" descr="100_5583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92896" y="2267744"/>
            <a:ext cx="1025570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 descr="100_5584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89240" y="2267744"/>
            <a:ext cx="1008112" cy="1344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 descr="100_558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77072" y="2267744"/>
            <a:ext cx="1008112" cy="1409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FFC0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6672" y="250825"/>
            <a:ext cx="53285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2000" b="1" i="1" dirty="0" smtClean="0">
                <a:solidFill>
                  <a:srgbClr val="FF0000"/>
                </a:solidFill>
              </a:rPr>
              <a:t>Йосыпова Гөлфинә Гарифулла кызы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3" name="Picture 5" descr="F:\фото учителя\фотографии\1 m 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4" y="827584"/>
            <a:ext cx="1728192" cy="2573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564904" y="899592"/>
            <a:ext cx="41044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Йосыпова Гөлфинә Гарифулла кызы, </a:t>
            </a:r>
            <a:r>
              <a:rPr lang="en-US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tt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квал. категорияле рус теле һәм әдәбияты укытучысы . Гөлфинә Гарифулла кызының укучылары төрле олимпиадаларда,  бәйгеләрдә актив катнашалар һәм матур нәтиҗәләр күрсәтәләр. </a:t>
            </a:r>
            <a:endParaRPr lang="tt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5" name="Picture 1" descr="F:\фото учителя\фотографии\1 m 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3851920"/>
            <a:ext cx="1183441" cy="1762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2706" name="Picture 2" descr="F:\фото учителя\фотографии\1 m 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851920"/>
            <a:ext cx="1208841" cy="180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484784" y="3707904"/>
            <a:ext cx="1944216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Әюпов Рафил – 6 сыйныф укучысы,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«Живая классика» </a:t>
            </a:r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республикакүләм  бәйгесенең  муни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ципаль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этабында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урын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шулай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ук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сыйныфлар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рус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әдәбияты  буенча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уткәрелгән олимпиадада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урын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797152" y="3779912"/>
            <a:ext cx="194421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t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Сәмигуллин Илзат– 6 сыйныф укучысы,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сыйныфлар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рус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әдәбияты  буенча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уткәрелгән олимпиадада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урын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5024" y="6732240"/>
            <a:ext cx="1258529" cy="17281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2709" name="Picture 5" descr="C:\Documents and Settings\Admin\Рабочий стол\Хашимов колхоз\2013-08-13\Image0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8840" y="6732240"/>
            <a:ext cx="1268182" cy="17281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2710" name="Picture 6" descr="C:\Documents and Settings\Admin\Рабочий стол\Хашимов колхоз\2013-08-13\Image00010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8640" y="5940152"/>
            <a:ext cx="1368152" cy="19007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2711" name="Picture 7" descr="C:\Documents and Settings\Admin\Рабочий стол\Хашимов колхоз\2013-08-13\Image00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3173" y="5724128"/>
            <a:ext cx="1399162" cy="18722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2349</TotalTime>
  <Words>1239</Words>
  <Application>Microsoft Office PowerPoint</Application>
  <PresentationFormat>Экран (4:3)</PresentationFormat>
  <Paragraphs>410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ИҖАДИ ЭШЧӘНЛЕК</vt:lpstr>
      <vt:lpstr>ТАНЫП БЕЛҮ ЭШЧӘНЛЕГЕ</vt:lpstr>
      <vt:lpstr>Презентация PowerPoint</vt:lpstr>
      <vt:lpstr>БАЛАЛАР ОЕШМАСЫ. ТАТАРСТАН  ПИОНЕРИЯСЕНӘ   90 ЕЛ</vt:lpstr>
      <vt:lpstr>“Әкият”ял һәм сәламәтләндерү лагере</vt:lpstr>
      <vt:lpstr>Презентация PowerPoint</vt:lpstr>
      <vt:lpstr>СӘНГАТЬ ӨЛКӘСЕНДӘ УҢЫШЛАР</vt:lpstr>
      <vt:lpstr>СПОРТ ӨЛКӘСЕНДӘ УҢЫШЛАР</vt:lpstr>
      <vt:lpstr>Презентация PowerPoint</vt:lpstr>
    </vt:vector>
  </TitlesOfParts>
  <Company>Кунгерская СОШ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Гәлиева Хамдия </dc:title>
  <dc:creator>Наиль</dc:creator>
  <cp:lastModifiedBy>ЗУЛЬФИЯ</cp:lastModifiedBy>
  <cp:revision>239</cp:revision>
  <dcterms:created xsi:type="dcterms:W3CDTF">2009-08-14T12:45:44Z</dcterms:created>
  <dcterms:modified xsi:type="dcterms:W3CDTF">2013-08-15T08:48:55Z</dcterms:modified>
</cp:coreProperties>
</file>